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743" r:id="rId1"/>
  </p:sldMasterIdLst>
  <p:notesMasterIdLst>
    <p:notesMasterId r:id="rId28"/>
  </p:notesMasterIdLst>
  <p:handoutMasterIdLst>
    <p:handoutMasterId r:id="rId29"/>
  </p:handoutMasterIdLst>
  <p:sldIdLst>
    <p:sldId id="732" r:id="rId2"/>
    <p:sldId id="733" r:id="rId3"/>
    <p:sldId id="735" r:id="rId4"/>
    <p:sldId id="734" r:id="rId5"/>
    <p:sldId id="788" r:id="rId6"/>
    <p:sldId id="794" r:id="rId7"/>
    <p:sldId id="795" r:id="rId8"/>
    <p:sldId id="796" r:id="rId9"/>
    <p:sldId id="797" r:id="rId10"/>
    <p:sldId id="799" r:id="rId11"/>
    <p:sldId id="800" r:id="rId12"/>
    <p:sldId id="798" r:id="rId13"/>
    <p:sldId id="803" r:id="rId14"/>
    <p:sldId id="793" r:id="rId15"/>
    <p:sldId id="805" r:id="rId16"/>
    <p:sldId id="806" r:id="rId17"/>
    <p:sldId id="802" r:id="rId18"/>
    <p:sldId id="818" r:id="rId19"/>
    <p:sldId id="819" r:id="rId20"/>
    <p:sldId id="821" r:id="rId21"/>
    <p:sldId id="822" r:id="rId22"/>
    <p:sldId id="809" r:id="rId23"/>
    <p:sldId id="811" r:id="rId24"/>
    <p:sldId id="823" r:id="rId25"/>
    <p:sldId id="813" r:id="rId26"/>
    <p:sldId id="814" r:id="rId27"/>
  </p:sldIdLst>
  <p:sldSz cx="9144000" cy="6858000" type="screen4x3"/>
  <p:notesSz cx="6985000" cy="9271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8151"/>
    <a:srgbClr val="76643E"/>
    <a:srgbClr val="FFFBAB"/>
    <a:srgbClr val="FACBEA"/>
    <a:srgbClr val="A1D3D7"/>
    <a:srgbClr val="EEDF74"/>
    <a:srgbClr val="EEE7BF"/>
    <a:srgbClr val="ECECEC"/>
    <a:srgbClr val="C3C7D1"/>
    <a:srgbClr val="CCCC9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37" autoAdjust="0"/>
    <p:restoredTop sz="74558" autoAdjust="0"/>
  </p:normalViewPr>
  <p:slideViewPr>
    <p:cSldViewPr snapToGrid="0">
      <p:cViewPr varScale="1">
        <p:scale>
          <a:sx n="94" d="100"/>
          <a:sy n="94" d="100"/>
        </p:scale>
        <p:origin x="1416" y="1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6" d="100"/>
          <a:sy n="86" d="100"/>
        </p:scale>
        <p:origin x="1432"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3550"/>
          </a:xfrm>
          <a:prstGeom prst="rect">
            <a:avLst/>
          </a:prstGeom>
        </p:spPr>
        <p:txBody>
          <a:bodyPr vert="horz" wrap="square" lIns="92885" tIns="46442" rIns="92885" bIns="46442" numCol="1" anchor="t"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US" dirty="0"/>
          </a:p>
        </p:txBody>
      </p:sp>
      <p:sp>
        <p:nvSpPr>
          <p:cNvPr id="3" name="Date Placeholder 2"/>
          <p:cNvSpPr>
            <a:spLocks noGrp="1"/>
          </p:cNvSpPr>
          <p:nvPr>
            <p:ph type="dt" sz="quarter" idx="1"/>
          </p:nvPr>
        </p:nvSpPr>
        <p:spPr>
          <a:xfrm>
            <a:off x="3956550" y="0"/>
            <a:ext cx="3026833" cy="463550"/>
          </a:xfrm>
          <a:prstGeom prst="rect">
            <a:avLst/>
          </a:prstGeom>
        </p:spPr>
        <p:txBody>
          <a:bodyPr vert="horz" wrap="square" lIns="92885" tIns="46442" rIns="92885" bIns="46442" numCol="1" anchor="t" anchorCtr="0" compatLnSpc="1">
            <a:prstTxWarp prst="textNoShape">
              <a:avLst/>
            </a:prstTxWarp>
          </a:bodyPr>
          <a:lstStyle>
            <a:lvl1pPr algn="r">
              <a:defRPr sz="1200"/>
            </a:lvl1pPr>
          </a:lstStyle>
          <a:p>
            <a:pPr>
              <a:defRPr/>
            </a:pPr>
            <a:fld id="{41636A14-6228-054E-87D1-FF962ADDDE76}" type="datetime1">
              <a:rPr lang="en-US"/>
              <a:pPr>
                <a:defRPr/>
              </a:pPr>
              <a:t>12/15/21</a:t>
            </a:fld>
            <a:endParaRPr lang="en-US" dirty="0"/>
          </a:p>
        </p:txBody>
      </p:sp>
      <p:sp>
        <p:nvSpPr>
          <p:cNvPr id="4" name="Footer Placeholder 3"/>
          <p:cNvSpPr>
            <a:spLocks noGrp="1"/>
          </p:cNvSpPr>
          <p:nvPr>
            <p:ph type="ftr" sz="quarter" idx="2"/>
          </p:nvPr>
        </p:nvSpPr>
        <p:spPr>
          <a:xfrm>
            <a:off x="0" y="8805841"/>
            <a:ext cx="3026833" cy="463550"/>
          </a:xfrm>
          <a:prstGeom prst="rect">
            <a:avLst/>
          </a:prstGeom>
        </p:spPr>
        <p:txBody>
          <a:bodyPr vert="horz" wrap="square" lIns="92885" tIns="46442" rIns="92885" bIns="46442" numCol="1" anchor="b"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US" dirty="0"/>
          </a:p>
        </p:txBody>
      </p:sp>
      <p:sp>
        <p:nvSpPr>
          <p:cNvPr id="5" name="Slide Number Placeholder 4"/>
          <p:cNvSpPr>
            <a:spLocks noGrp="1"/>
          </p:cNvSpPr>
          <p:nvPr>
            <p:ph type="sldNum" sz="quarter" idx="3"/>
          </p:nvPr>
        </p:nvSpPr>
        <p:spPr>
          <a:xfrm>
            <a:off x="3956550" y="8805841"/>
            <a:ext cx="3026833" cy="463550"/>
          </a:xfrm>
          <a:prstGeom prst="rect">
            <a:avLst/>
          </a:prstGeom>
        </p:spPr>
        <p:txBody>
          <a:bodyPr vert="horz" wrap="square" lIns="92885" tIns="46442" rIns="92885" bIns="46442" numCol="1" anchor="b" anchorCtr="0" compatLnSpc="1">
            <a:prstTxWarp prst="textNoShape">
              <a:avLst/>
            </a:prstTxWarp>
          </a:bodyPr>
          <a:lstStyle>
            <a:lvl1pPr algn="r">
              <a:defRPr sz="1200"/>
            </a:lvl1pPr>
          </a:lstStyle>
          <a:p>
            <a:pPr>
              <a:defRPr/>
            </a:pPr>
            <a:fld id="{ED243043-ED57-FE4C-95C3-F98BB5B29A71}" type="slidenum">
              <a:rPr lang="en-US"/>
              <a:pPr>
                <a:defRPr/>
              </a:pPr>
              <a:t>‹#›</a:t>
            </a:fld>
            <a:endParaRPr lang="en-US" dirty="0"/>
          </a:p>
        </p:txBody>
      </p:sp>
    </p:spTree>
    <p:extLst>
      <p:ext uri="{BB962C8B-B14F-4D97-AF65-F5344CB8AC3E}">
        <p14:creationId xmlns:p14="http://schemas.microsoft.com/office/powerpoint/2010/main" val="27747493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3550"/>
          </a:xfrm>
          <a:prstGeom prst="rect">
            <a:avLst/>
          </a:prstGeom>
        </p:spPr>
        <p:txBody>
          <a:bodyPr vert="horz" wrap="square" lIns="92885" tIns="46442" rIns="92885" bIns="46442" numCol="1" anchor="t"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US" dirty="0"/>
          </a:p>
        </p:txBody>
      </p:sp>
      <p:sp>
        <p:nvSpPr>
          <p:cNvPr id="3" name="Date Placeholder 2"/>
          <p:cNvSpPr>
            <a:spLocks noGrp="1"/>
          </p:cNvSpPr>
          <p:nvPr>
            <p:ph type="dt" idx="1"/>
          </p:nvPr>
        </p:nvSpPr>
        <p:spPr>
          <a:xfrm>
            <a:off x="3956550" y="0"/>
            <a:ext cx="3026833" cy="463550"/>
          </a:xfrm>
          <a:prstGeom prst="rect">
            <a:avLst/>
          </a:prstGeom>
        </p:spPr>
        <p:txBody>
          <a:bodyPr vert="horz" wrap="square" lIns="92885" tIns="46442" rIns="92885" bIns="46442" numCol="1" anchor="t" anchorCtr="0" compatLnSpc="1">
            <a:prstTxWarp prst="textNoShape">
              <a:avLst/>
            </a:prstTxWarp>
          </a:bodyPr>
          <a:lstStyle>
            <a:lvl1pPr algn="r">
              <a:defRPr sz="1200"/>
            </a:lvl1pPr>
          </a:lstStyle>
          <a:p>
            <a:pPr>
              <a:defRPr/>
            </a:pPr>
            <a:fld id="{14DDF90D-73B3-094F-8E43-CF66C0AAA301}" type="datetime1">
              <a:rPr lang="en-US"/>
              <a:pPr>
                <a:defRPr/>
              </a:pPr>
              <a:t>12/15/21</a:t>
            </a:fld>
            <a:endParaRPr lang="en-US" dirty="0"/>
          </a:p>
        </p:txBody>
      </p:sp>
      <p:sp>
        <p:nvSpPr>
          <p:cNvPr id="4" name="Slide Image Placeholder 3"/>
          <p:cNvSpPr>
            <a:spLocks noGrp="1" noRot="1" noChangeAspect="1"/>
          </p:cNvSpPr>
          <p:nvPr>
            <p:ph type="sldImg" idx="2"/>
          </p:nvPr>
        </p:nvSpPr>
        <p:spPr>
          <a:xfrm>
            <a:off x="1174750" y="695325"/>
            <a:ext cx="4635500" cy="3476625"/>
          </a:xfrm>
          <a:prstGeom prst="rect">
            <a:avLst/>
          </a:prstGeom>
          <a:noFill/>
          <a:ln w="12700">
            <a:solidFill>
              <a:prstClr val="black"/>
            </a:solidFill>
          </a:ln>
        </p:spPr>
        <p:txBody>
          <a:bodyPr vert="horz" wrap="square" lIns="92885" tIns="46442" rIns="92885" bIns="46442"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98500" y="4403725"/>
            <a:ext cx="5588000" cy="4171950"/>
          </a:xfrm>
          <a:prstGeom prst="rect">
            <a:avLst/>
          </a:prstGeom>
        </p:spPr>
        <p:txBody>
          <a:bodyPr vert="horz" wrap="square" lIns="92885" tIns="46442" rIns="92885" bIns="46442"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05841"/>
            <a:ext cx="3026833" cy="463550"/>
          </a:xfrm>
          <a:prstGeom prst="rect">
            <a:avLst/>
          </a:prstGeom>
        </p:spPr>
        <p:txBody>
          <a:bodyPr vert="horz" wrap="square" lIns="92885" tIns="46442" rIns="92885" bIns="46442" numCol="1" anchor="b"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US" dirty="0"/>
          </a:p>
        </p:txBody>
      </p:sp>
      <p:sp>
        <p:nvSpPr>
          <p:cNvPr id="7" name="Slide Number Placeholder 6"/>
          <p:cNvSpPr>
            <a:spLocks noGrp="1"/>
          </p:cNvSpPr>
          <p:nvPr>
            <p:ph type="sldNum" sz="quarter" idx="5"/>
          </p:nvPr>
        </p:nvSpPr>
        <p:spPr>
          <a:xfrm>
            <a:off x="3956550" y="8805841"/>
            <a:ext cx="3026833" cy="463550"/>
          </a:xfrm>
          <a:prstGeom prst="rect">
            <a:avLst/>
          </a:prstGeom>
        </p:spPr>
        <p:txBody>
          <a:bodyPr vert="horz" wrap="square" lIns="92885" tIns="46442" rIns="92885" bIns="46442" numCol="1" anchor="b" anchorCtr="0" compatLnSpc="1">
            <a:prstTxWarp prst="textNoShape">
              <a:avLst/>
            </a:prstTxWarp>
          </a:bodyPr>
          <a:lstStyle>
            <a:lvl1pPr algn="r">
              <a:defRPr sz="1200"/>
            </a:lvl1pPr>
          </a:lstStyle>
          <a:p>
            <a:pPr>
              <a:defRPr/>
            </a:pPr>
            <a:fld id="{24FC9954-65F9-6540-B4A4-B44EED5FC97C}" type="slidenum">
              <a:rPr lang="en-US"/>
              <a:pPr>
                <a:defRPr/>
              </a:pPr>
              <a:t>‹#›</a:t>
            </a:fld>
            <a:endParaRPr lang="en-US" dirty="0"/>
          </a:p>
        </p:txBody>
      </p:sp>
    </p:spTree>
    <p:extLst>
      <p:ext uri="{BB962C8B-B14F-4D97-AF65-F5344CB8AC3E}">
        <p14:creationId xmlns:p14="http://schemas.microsoft.com/office/powerpoint/2010/main" val="133097415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dirty="0">
              <a:ea typeface="ＭＳ Ｐゴシック" charset="-128"/>
            </a:endParaRP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69838F1-5524-E746-86CA-766981CBD515}" type="slidenum">
              <a:rPr lang="en-US" altLang="x-none" sz="1200"/>
              <a:pPr/>
              <a:t>1</a:t>
            </a:fld>
            <a:endParaRPr lang="en-US" altLang="x-none" sz="1200"/>
          </a:p>
        </p:txBody>
      </p:sp>
    </p:spTree>
    <p:extLst>
      <p:ext uri="{BB962C8B-B14F-4D97-AF65-F5344CB8AC3E}">
        <p14:creationId xmlns:p14="http://schemas.microsoft.com/office/powerpoint/2010/main" val="123127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11</a:t>
            </a:fld>
            <a:endParaRPr lang="en-US" dirty="0"/>
          </a:p>
        </p:txBody>
      </p:sp>
    </p:spTree>
    <p:extLst>
      <p:ext uri="{BB962C8B-B14F-4D97-AF65-F5344CB8AC3E}">
        <p14:creationId xmlns:p14="http://schemas.microsoft.com/office/powerpoint/2010/main" val="2576615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534EF41-5AB4-4F3B-9CB2-71A30C75547E}" type="slidenum">
              <a:rPr lang="en-US" smtClean="0"/>
              <a:pPr>
                <a:defRPr/>
              </a:pPr>
              <a:t>12</a:t>
            </a:fld>
            <a:endParaRPr lang="en-US" dirty="0"/>
          </a:p>
        </p:txBody>
      </p:sp>
    </p:spTree>
    <p:extLst>
      <p:ext uri="{BB962C8B-B14F-4D97-AF65-F5344CB8AC3E}">
        <p14:creationId xmlns:p14="http://schemas.microsoft.com/office/powerpoint/2010/main" val="3230107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use race or ethnicity because patients were predominantly non-Hispanic white)</a:t>
            </a:r>
          </a:p>
        </p:txBody>
      </p:sp>
      <p:sp>
        <p:nvSpPr>
          <p:cNvPr id="4" name="Slide Number Placeholder 3"/>
          <p:cNvSpPr>
            <a:spLocks noGrp="1"/>
          </p:cNvSpPr>
          <p:nvPr>
            <p:ph type="sldNum" sz="quarter" idx="10"/>
          </p:nvPr>
        </p:nvSpPr>
        <p:spPr/>
        <p:txBody>
          <a:bodyPr/>
          <a:lstStyle/>
          <a:p>
            <a:pPr>
              <a:defRPr/>
            </a:pPr>
            <a:fld id="{8534EF41-5AB4-4F3B-9CB2-71A30C75547E}" type="slidenum">
              <a:rPr lang="en-US" smtClean="0"/>
              <a:pPr>
                <a:defRPr/>
              </a:pPr>
              <a:t>13</a:t>
            </a:fld>
            <a:endParaRPr lang="en-US" dirty="0"/>
          </a:p>
        </p:txBody>
      </p:sp>
    </p:spTree>
    <p:extLst>
      <p:ext uri="{BB962C8B-B14F-4D97-AF65-F5344CB8AC3E}">
        <p14:creationId xmlns:p14="http://schemas.microsoft.com/office/powerpoint/2010/main" val="644605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ＭＳ Ｐゴシック" pitchFamily="-108" charset="-128"/>
                <a:cs typeface="ＭＳ Ｐゴシック" pitchFamily="-108" charset="-128"/>
              </a:rPr>
              <a:t>For our dataset, it is still possible to reidentify individuals from </a:t>
            </a:r>
            <a:r>
              <a:rPr lang="en-US" sz="1200" b="0" kern="1200" dirty="0" err="1">
                <a:solidFill>
                  <a:schemeClr val="tx1"/>
                </a:solidFill>
                <a:effectLst/>
                <a:latin typeface="+mn-lt"/>
                <a:ea typeface="ＭＳ Ｐゴシック" pitchFamily="-108" charset="-128"/>
                <a:cs typeface="ＭＳ Ｐゴシック" pitchFamily="-108" charset="-128"/>
              </a:rPr>
              <a:t>deidenitfied</a:t>
            </a:r>
            <a:r>
              <a:rPr lang="en-US" sz="1200" b="0" kern="1200" dirty="0">
                <a:solidFill>
                  <a:schemeClr val="tx1"/>
                </a:solidFill>
                <a:effectLst/>
                <a:latin typeface="+mn-lt"/>
                <a:ea typeface="ＭＳ Ｐゴシック" pitchFamily="-108" charset="-128"/>
                <a:cs typeface="ＭＳ Ｐゴシック" pitchFamily="-108" charset="-128"/>
              </a:rPr>
              <a:t> data with the use of additional information linked to the same individuals. Data set can be shared upon request with data use agreement. </a:t>
            </a:r>
          </a:p>
          <a:p>
            <a:endParaRPr lang="en-US" dirty="0"/>
          </a:p>
        </p:txBody>
      </p:sp>
      <p:sp>
        <p:nvSpPr>
          <p:cNvPr id="4" name="Slide Number Placeholder 3"/>
          <p:cNvSpPr>
            <a:spLocks noGrp="1"/>
          </p:cNvSpPr>
          <p:nvPr>
            <p:ph type="sldNum" sz="quarter" idx="10"/>
          </p:nvPr>
        </p:nvSpPr>
        <p:spPr/>
        <p:txBody>
          <a:bodyPr/>
          <a:lstStyle/>
          <a:p>
            <a:pPr>
              <a:defRPr/>
            </a:pPr>
            <a:fld id="{8534EF41-5AB4-4F3B-9CB2-71A30C75547E}" type="slidenum">
              <a:rPr lang="en-US" smtClean="0"/>
              <a:pPr>
                <a:defRPr/>
              </a:pPr>
              <a:t>14</a:t>
            </a:fld>
            <a:endParaRPr lang="en-US" dirty="0"/>
          </a:p>
        </p:txBody>
      </p:sp>
    </p:spTree>
    <p:extLst>
      <p:ext uri="{BB962C8B-B14F-4D97-AF65-F5344CB8AC3E}">
        <p14:creationId xmlns:p14="http://schemas.microsoft.com/office/powerpoint/2010/main" val="3001815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15</a:t>
            </a:fld>
            <a:endParaRPr lang="en-US" dirty="0"/>
          </a:p>
        </p:txBody>
      </p:sp>
    </p:spTree>
    <p:extLst>
      <p:ext uri="{BB962C8B-B14F-4D97-AF65-F5344CB8AC3E}">
        <p14:creationId xmlns:p14="http://schemas.microsoft.com/office/powerpoint/2010/main" val="1563965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16</a:t>
            </a:fld>
            <a:endParaRPr lang="en-US" dirty="0"/>
          </a:p>
        </p:txBody>
      </p:sp>
    </p:spTree>
    <p:extLst>
      <p:ext uri="{BB962C8B-B14F-4D97-AF65-F5344CB8AC3E}">
        <p14:creationId xmlns:p14="http://schemas.microsoft.com/office/powerpoint/2010/main" val="3046960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17</a:t>
            </a:fld>
            <a:endParaRPr lang="en-US" dirty="0"/>
          </a:p>
        </p:txBody>
      </p:sp>
    </p:spTree>
    <p:extLst>
      <p:ext uri="{BB962C8B-B14F-4D97-AF65-F5344CB8AC3E}">
        <p14:creationId xmlns:p14="http://schemas.microsoft.com/office/powerpoint/2010/main" val="3214245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18</a:t>
            </a:fld>
            <a:endParaRPr lang="en-US" dirty="0"/>
          </a:p>
        </p:txBody>
      </p:sp>
    </p:spTree>
    <p:extLst>
      <p:ext uri="{BB962C8B-B14F-4D97-AF65-F5344CB8AC3E}">
        <p14:creationId xmlns:p14="http://schemas.microsoft.com/office/powerpoint/2010/main" val="1789039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19</a:t>
            </a:fld>
            <a:endParaRPr lang="en-US" dirty="0"/>
          </a:p>
        </p:txBody>
      </p:sp>
    </p:spTree>
    <p:extLst>
      <p:ext uri="{BB962C8B-B14F-4D97-AF65-F5344CB8AC3E}">
        <p14:creationId xmlns:p14="http://schemas.microsoft.com/office/powerpoint/2010/main" val="3583681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20</a:t>
            </a:fld>
            <a:endParaRPr lang="en-US" dirty="0"/>
          </a:p>
        </p:txBody>
      </p:sp>
    </p:spTree>
    <p:extLst>
      <p:ext uri="{BB962C8B-B14F-4D97-AF65-F5344CB8AC3E}">
        <p14:creationId xmlns:p14="http://schemas.microsoft.com/office/powerpoint/2010/main" val="16859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4FC9954-65F9-6540-B4A4-B44EED5FC97C}" type="slidenum">
              <a:rPr lang="en-US" smtClean="0"/>
              <a:pPr>
                <a:defRPr/>
              </a:pPr>
              <a:t>2</a:t>
            </a:fld>
            <a:endParaRPr lang="en-US" dirty="0"/>
          </a:p>
        </p:txBody>
      </p:sp>
    </p:spTree>
    <p:extLst>
      <p:ext uri="{BB962C8B-B14F-4D97-AF65-F5344CB8AC3E}">
        <p14:creationId xmlns:p14="http://schemas.microsoft.com/office/powerpoint/2010/main" val="200169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21</a:t>
            </a:fld>
            <a:endParaRPr lang="en-US" dirty="0"/>
          </a:p>
        </p:txBody>
      </p:sp>
    </p:spTree>
    <p:extLst>
      <p:ext uri="{BB962C8B-B14F-4D97-AF65-F5344CB8AC3E}">
        <p14:creationId xmlns:p14="http://schemas.microsoft.com/office/powerpoint/2010/main" val="3990823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23</a:t>
            </a:fld>
            <a:endParaRPr lang="en-US" dirty="0"/>
          </a:p>
        </p:txBody>
      </p:sp>
    </p:spTree>
    <p:extLst>
      <p:ext uri="{BB962C8B-B14F-4D97-AF65-F5344CB8AC3E}">
        <p14:creationId xmlns:p14="http://schemas.microsoft.com/office/powerpoint/2010/main" val="1228438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24</a:t>
            </a:fld>
            <a:endParaRPr lang="en-US" dirty="0"/>
          </a:p>
        </p:txBody>
      </p:sp>
    </p:spTree>
    <p:extLst>
      <p:ext uri="{BB962C8B-B14F-4D97-AF65-F5344CB8AC3E}">
        <p14:creationId xmlns:p14="http://schemas.microsoft.com/office/powerpoint/2010/main" val="1781059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534EF41-5AB4-4F3B-9CB2-71A30C75547E}" type="slidenum">
              <a:rPr lang="en-US" smtClean="0"/>
              <a:pPr>
                <a:defRPr/>
              </a:pPr>
              <a:t>25</a:t>
            </a:fld>
            <a:endParaRPr lang="en-US" dirty="0"/>
          </a:p>
        </p:txBody>
      </p:sp>
    </p:spTree>
    <p:extLst>
      <p:ext uri="{BB962C8B-B14F-4D97-AF65-F5344CB8AC3E}">
        <p14:creationId xmlns:p14="http://schemas.microsoft.com/office/powerpoint/2010/main" val="1971271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26</a:t>
            </a:fld>
            <a:endParaRPr lang="en-US" dirty="0"/>
          </a:p>
        </p:txBody>
      </p:sp>
    </p:spTree>
    <p:extLst>
      <p:ext uri="{BB962C8B-B14F-4D97-AF65-F5344CB8AC3E}">
        <p14:creationId xmlns:p14="http://schemas.microsoft.com/office/powerpoint/2010/main" val="3432801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pitchFamily="-108" charset="-128"/>
                <a:cs typeface="ＭＳ Ｐゴシック" pitchFamily="-108" charset="-128"/>
              </a:rPr>
              <a:t>Approximately 22,000 women will be diagnosed with ovarian cancer by the end of 2020 with 75% diagnosed at late stages. Despite aggressive surgery, the five year survival rate is less than half. 85% will experience a recurrence within two years. </a:t>
            </a:r>
          </a:p>
        </p:txBody>
      </p:sp>
      <p:sp>
        <p:nvSpPr>
          <p:cNvPr id="4" name="Slide Number Placeholder 3"/>
          <p:cNvSpPr>
            <a:spLocks noGrp="1"/>
          </p:cNvSpPr>
          <p:nvPr>
            <p:ph type="sldNum" sz="quarter" idx="10"/>
          </p:nvPr>
        </p:nvSpPr>
        <p:spPr/>
        <p:txBody>
          <a:bodyPr/>
          <a:lstStyle/>
          <a:p>
            <a:pPr>
              <a:defRPr/>
            </a:pPr>
            <a:fld id="{8534EF41-5AB4-4F3B-9CB2-71A30C75547E}" type="slidenum">
              <a:rPr lang="en-US" smtClean="0"/>
              <a:pPr>
                <a:defRPr/>
              </a:pPr>
              <a:t>3</a:t>
            </a:fld>
            <a:endParaRPr lang="en-US" dirty="0"/>
          </a:p>
        </p:txBody>
      </p:sp>
    </p:spTree>
    <p:extLst>
      <p:ext uri="{BB962C8B-B14F-4D97-AF65-F5344CB8AC3E}">
        <p14:creationId xmlns:p14="http://schemas.microsoft.com/office/powerpoint/2010/main" val="1318531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24FC9954-65F9-6540-B4A4-B44EED5FC97C}" type="slidenum">
              <a:rPr lang="en-US" smtClean="0"/>
              <a:pPr>
                <a:defRPr/>
              </a:pPr>
              <a:t>4</a:t>
            </a:fld>
            <a:endParaRPr lang="en-US" dirty="0"/>
          </a:p>
        </p:txBody>
      </p:sp>
    </p:spTree>
    <p:extLst>
      <p:ext uri="{BB962C8B-B14F-4D97-AF65-F5344CB8AC3E}">
        <p14:creationId xmlns:p14="http://schemas.microsoft.com/office/powerpoint/2010/main" val="169088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kern="0" dirty="0">
              <a:solidFill>
                <a:srgbClr val="002B5E"/>
              </a:solidFill>
              <a:latin typeface="+mn-lt"/>
              <a:ea typeface="ＭＳ Ｐゴシック" pitchFamily="-108" charset="-128"/>
              <a:cs typeface="ＭＳ Ｐゴシック" pitchFamily="-108" charset="-128"/>
            </a:endParaRPr>
          </a:p>
          <a:p>
            <a:endParaRPr lang="en-US" baseline="0" dirty="0"/>
          </a:p>
        </p:txBody>
      </p:sp>
      <p:sp>
        <p:nvSpPr>
          <p:cNvPr id="4" name="Slide Number Placeholder 3"/>
          <p:cNvSpPr>
            <a:spLocks noGrp="1"/>
          </p:cNvSpPr>
          <p:nvPr>
            <p:ph type="sldNum" sz="quarter" idx="10"/>
          </p:nvPr>
        </p:nvSpPr>
        <p:spPr/>
        <p:txBody>
          <a:bodyPr/>
          <a:lstStyle/>
          <a:p>
            <a:pPr>
              <a:defRPr/>
            </a:pPr>
            <a:fld id="{8534EF41-5AB4-4F3B-9CB2-71A30C75547E}" type="slidenum">
              <a:rPr lang="en-US" smtClean="0"/>
              <a:pPr>
                <a:defRPr/>
              </a:pPr>
              <a:t>5</a:t>
            </a:fld>
            <a:endParaRPr lang="en-US" dirty="0"/>
          </a:p>
        </p:txBody>
      </p:sp>
    </p:spTree>
    <p:extLst>
      <p:ext uri="{BB962C8B-B14F-4D97-AF65-F5344CB8AC3E}">
        <p14:creationId xmlns:p14="http://schemas.microsoft.com/office/powerpoint/2010/main" val="120139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6</a:t>
            </a:fld>
            <a:endParaRPr lang="en-US" dirty="0"/>
          </a:p>
        </p:txBody>
      </p:sp>
    </p:spTree>
    <p:extLst>
      <p:ext uri="{BB962C8B-B14F-4D97-AF65-F5344CB8AC3E}">
        <p14:creationId xmlns:p14="http://schemas.microsoft.com/office/powerpoint/2010/main" val="68297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7</a:t>
            </a:fld>
            <a:endParaRPr lang="en-US" dirty="0"/>
          </a:p>
        </p:txBody>
      </p:sp>
    </p:spTree>
    <p:extLst>
      <p:ext uri="{BB962C8B-B14F-4D97-AF65-F5344CB8AC3E}">
        <p14:creationId xmlns:p14="http://schemas.microsoft.com/office/powerpoint/2010/main" val="4003205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8534EF41-5AB4-4F3B-9CB2-71A30C75547E}" type="slidenum">
              <a:rPr lang="en-US" smtClean="0"/>
              <a:pPr>
                <a:defRPr/>
              </a:pPr>
              <a:t>9</a:t>
            </a:fld>
            <a:endParaRPr lang="en-US" dirty="0"/>
          </a:p>
        </p:txBody>
      </p:sp>
    </p:spTree>
    <p:extLst>
      <p:ext uri="{BB962C8B-B14F-4D97-AF65-F5344CB8AC3E}">
        <p14:creationId xmlns:p14="http://schemas.microsoft.com/office/powerpoint/2010/main" val="326651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Reshape Df1 into Df1_1, Df1_2, Df1_3 so that each participant have multiple symptoms, baseline symptom controllability scores, and score changes from baseline to 8 weeks. </a:t>
            </a:r>
          </a:p>
          <a:p>
            <a:r>
              <a:rPr lang="en-US" dirty="0"/>
              <a:t>Join these three subset together</a:t>
            </a:r>
          </a:p>
          <a:p>
            <a:r>
              <a:rPr lang="en-US" dirty="0"/>
              <a:t>Here is an example of Df1_2 after reshape.</a:t>
            </a:r>
          </a:p>
        </p:txBody>
      </p:sp>
      <p:sp>
        <p:nvSpPr>
          <p:cNvPr id="4" name="Slide Number Placeholder 3"/>
          <p:cNvSpPr>
            <a:spLocks noGrp="1"/>
          </p:cNvSpPr>
          <p:nvPr>
            <p:ph type="sldNum" sz="quarter" idx="5"/>
          </p:nvPr>
        </p:nvSpPr>
        <p:spPr/>
        <p:txBody>
          <a:bodyPr/>
          <a:lstStyle/>
          <a:p>
            <a:pPr>
              <a:defRPr/>
            </a:pPr>
            <a:fld id="{24FC9954-65F9-6540-B4A4-B44EED5FC97C}" type="slidenum">
              <a:rPr lang="en-US" smtClean="0"/>
              <a:pPr>
                <a:defRPr/>
              </a:pPr>
              <a:t>10</a:t>
            </a:fld>
            <a:endParaRPr lang="en-US" dirty="0"/>
          </a:p>
        </p:txBody>
      </p:sp>
    </p:spTree>
    <p:extLst>
      <p:ext uri="{BB962C8B-B14F-4D97-AF65-F5344CB8AC3E}">
        <p14:creationId xmlns:p14="http://schemas.microsoft.com/office/powerpoint/2010/main" val="3987131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pPr>
              <a:defRPr/>
            </a:pPr>
            <a:endParaRPr lang="en-US" dirty="0"/>
          </a:p>
        </p:txBody>
      </p:sp>
      <p:sp>
        <p:nvSpPr>
          <p:cNvPr id="5" name="Footer Placeholder 4"/>
          <p:cNvSpPr>
            <a:spLocks noGrp="1"/>
          </p:cNvSpPr>
          <p:nvPr>
            <p:ph type="ftr" sz="quarter" idx="11"/>
          </p:nvPr>
        </p:nvSpPr>
        <p:spPr>
          <a:xfrm>
            <a:off x="2743973" y="5870576"/>
            <a:ext cx="3932137" cy="377825"/>
          </a:xfrm>
        </p:spPr>
        <p:txBody>
          <a:bodyPr/>
          <a:lstStyle/>
          <a:p>
            <a:pPr>
              <a:defRPr/>
            </a:pPr>
            <a:endParaRPr lang="en-US" dirty="0"/>
          </a:p>
        </p:txBody>
      </p:sp>
      <p:sp>
        <p:nvSpPr>
          <p:cNvPr id="6" name="Slide Number Placeholder 5"/>
          <p:cNvSpPr>
            <a:spLocks noGrp="1"/>
          </p:cNvSpPr>
          <p:nvPr>
            <p:ph type="sldNum" sz="quarter" idx="12"/>
          </p:nvPr>
        </p:nvSpPr>
        <p:spPr>
          <a:xfrm>
            <a:off x="8040685" y="5870576"/>
            <a:ext cx="417516" cy="377825"/>
          </a:xfrm>
        </p:spPr>
        <p:txBody>
          <a:bodyPr/>
          <a:lstStyle/>
          <a:p>
            <a:pPr>
              <a:defRPr/>
            </a:pPr>
            <a:fld id="{E3ED8E82-9612-8C47-A5A4-04F85A4E4E44}" type="slidenum">
              <a:rPr lang="en-US" smtClean="0"/>
              <a:pPr>
                <a:defRPr/>
              </a:pPr>
              <a:t>‹#›</a:t>
            </a:fld>
            <a:endParaRPr lang="en-US" dirty="0"/>
          </a:p>
        </p:txBody>
      </p:sp>
    </p:spTree>
    <p:extLst>
      <p:ext uri="{BB962C8B-B14F-4D97-AF65-F5344CB8AC3E}">
        <p14:creationId xmlns:p14="http://schemas.microsoft.com/office/powerpoint/2010/main" val="285490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6101133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925177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65571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244044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5478599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195171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4F53FB87-4A3C-C146-88D7-1BB683396F71}" type="slidenum">
              <a:rPr lang="en-US" smtClean="0"/>
              <a:pPr>
                <a:defRPr/>
              </a:pPr>
              <a:t>‹#›</a:t>
            </a:fld>
            <a:endParaRPr lang="en-US" dirty="0"/>
          </a:p>
        </p:txBody>
      </p:sp>
    </p:spTree>
    <p:extLst>
      <p:ext uri="{BB962C8B-B14F-4D97-AF65-F5344CB8AC3E}">
        <p14:creationId xmlns:p14="http://schemas.microsoft.com/office/powerpoint/2010/main" val="935553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4F83F93A-A3B6-3341-97DA-5CE6EC2706ED}" type="slidenum">
              <a:rPr lang="en-US" smtClean="0"/>
              <a:pPr>
                <a:defRPr/>
              </a:pPr>
              <a:t>‹#›</a:t>
            </a:fld>
            <a:endParaRPr lang="en-US" dirty="0"/>
          </a:p>
        </p:txBody>
      </p:sp>
    </p:spTree>
    <p:extLst>
      <p:ext uri="{BB962C8B-B14F-4D97-AF65-F5344CB8AC3E}">
        <p14:creationId xmlns:p14="http://schemas.microsoft.com/office/powerpoint/2010/main" val="2826102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99C6E79-B073-394D-9F02-94D524E2F8BC}" type="slidenum">
              <a:rPr lang="en-US"/>
              <a:pPr>
                <a:defRPr/>
              </a:pPr>
              <a:t>‹#›</a:t>
            </a:fld>
            <a:endParaRPr lang="en-US" dirty="0"/>
          </a:p>
        </p:txBody>
      </p:sp>
    </p:spTree>
    <p:extLst>
      <p:ext uri="{BB962C8B-B14F-4D97-AF65-F5344CB8AC3E}">
        <p14:creationId xmlns:p14="http://schemas.microsoft.com/office/powerpoint/2010/main" val="3496997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Section Header Alternate">
    <p:spTree>
      <p:nvGrpSpPr>
        <p:cNvPr id="1" name=""/>
        <p:cNvGrpSpPr/>
        <p:nvPr/>
      </p:nvGrpSpPr>
      <p:grpSpPr>
        <a:xfrm>
          <a:off x="0" y="0"/>
          <a:ext cx="0" cy="0"/>
          <a:chOff x="0" y="0"/>
          <a:chExt cx="0" cy="0"/>
        </a:xfrm>
      </p:grpSpPr>
      <p:sp>
        <p:nvSpPr>
          <p:cNvPr id="11" name="Rectangle 10"/>
          <p:cNvSpPr/>
          <p:nvPr userDrawn="1"/>
        </p:nvSpPr>
        <p:spPr bwMode="grayWhite">
          <a:xfrm>
            <a:off x="0" y="0"/>
            <a:ext cx="9144000" cy="6858000"/>
          </a:xfrm>
          <a:prstGeom prst="rect">
            <a:avLst/>
          </a:prstGeom>
          <a:solidFill>
            <a:schemeClr val="accent4"/>
          </a:solidFill>
          <a:ln w="9525" cap="flat" cmpd="sng" algn="ctr">
            <a:noFill/>
            <a:prstDash val="solid"/>
            <a:round/>
            <a:headEnd type="none" w="med" len="med"/>
            <a:tailEnd type="none" w="med" len="med"/>
          </a:ln>
          <a:effectLst/>
        </p:spPr>
        <p:txBody>
          <a:bodyPr/>
          <a:lstStyle/>
          <a:p>
            <a:pPr>
              <a:defRPr/>
            </a:pPr>
            <a:endParaRPr lang="en-US" dirty="0">
              <a:solidFill>
                <a:schemeClr val="bg2"/>
              </a:solidFill>
              <a:latin typeface="+mn-lt"/>
            </a:endParaRPr>
          </a:p>
        </p:txBody>
      </p:sp>
      <p:sp>
        <p:nvSpPr>
          <p:cNvPr id="12" name="Freeform 5"/>
          <p:cNvSpPr>
            <a:spLocks/>
          </p:cNvSpPr>
          <p:nvPr userDrawn="1"/>
        </p:nvSpPr>
        <p:spPr bwMode="ltGray">
          <a:xfrm>
            <a:off x="0" y="0"/>
            <a:ext cx="6667500" cy="5232400"/>
          </a:xfrm>
          <a:custGeom>
            <a:avLst/>
            <a:gdLst/>
            <a:ahLst/>
            <a:cxnLst>
              <a:cxn ang="0">
                <a:pos x="0" y="3296"/>
              </a:cxn>
              <a:cxn ang="0">
                <a:pos x="0" y="3296"/>
              </a:cxn>
              <a:cxn ang="0">
                <a:pos x="184" y="3178"/>
              </a:cxn>
              <a:cxn ang="0">
                <a:pos x="364" y="3062"/>
              </a:cxn>
              <a:cxn ang="0">
                <a:pos x="540" y="2946"/>
              </a:cxn>
              <a:cxn ang="0">
                <a:pos x="712" y="2832"/>
              </a:cxn>
              <a:cxn ang="0">
                <a:pos x="882" y="2718"/>
              </a:cxn>
              <a:cxn ang="0">
                <a:pos x="1046" y="2606"/>
              </a:cxn>
              <a:cxn ang="0">
                <a:pos x="1208" y="2492"/>
              </a:cxn>
              <a:cxn ang="0">
                <a:pos x="1366" y="2382"/>
              </a:cxn>
              <a:cxn ang="0">
                <a:pos x="1520" y="2272"/>
              </a:cxn>
              <a:cxn ang="0">
                <a:pos x="1672" y="2162"/>
              </a:cxn>
              <a:cxn ang="0">
                <a:pos x="1820" y="2054"/>
              </a:cxn>
              <a:cxn ang="0">
                <a:pos x="1964" y="1946"/>
              </a:cxn>
              <a:cxn ang="0">
                <a:pos x="2104" y="1840"/>
              </a:cxn>
              <a:cxn ang="0">
                <a:pos x="2242" y="1734"/>
              </a:cxn>
              <a:cxn ang="0">
                <a:pos x="2378" y="1628"/>
              </a:cxn>
              <a:cxn ang="0">
                <a:pos x="2508" y="1526"/>
              </a:cxn>
              <a:cxn ang="0">
                <a:pos x="2636" y="1422"/>
              </a:cxn>
              <a:cxn ang="0">
                <a:pos x="2762" y="1320"/>
              </a:cxn>
              <a:cxn ang="0">
                <a:pos x="2882" y="1220"/>
              </a:cxn>
              <a:cxn ang="0">
                <a:pos x="3002" y="1120"/>
              </a:cxn>
              <a:cxn ang="0">
                <a:pos x="3118" y="1020"/>
              </a:cxn>
              <a:cxn ang="0">
                <a:pos x="3230" y="922"/>
              </a:cxn>
              <a:cxn ang="0">
                <a:pos x="3446" y="730"/>
              </a:cxn>
              <a:cxn ang="0">
                <a:pos x="3652" y="542"/>
              </a:cxn>
              <a:cxn ang="0">
                <a:pos x="3844" y="356"/>
              </a:cxn>
              <a:cxn ang="0">
                <a:pos x="4028" y="176"/>
              </a:cxn>
              <a:cxn ang="0">
                <a:pos x="4200" y="0"/>
              </a:cxn>
              <a:cxn ang="0">
                <a:pos x="2860" y="0"/>
              </a:cxn>
              <a:cxn ang="0">
                <a:pos x="2860" y="0"/>
              </a:cxn>
              <a:cxn ang="0">
                <a:pos x="2466" y="354"/>
              </a:cxn>
              <a:cxn ang="0">
                <a:pos x="2088" y="692"/>
              </a:cxn>
              <a:cxn ang="0">
                <a:pos x="1720" y="1014"/>
              </a:cxn>
              <a:cxn ang="0">
                <a:pos x="1362" y="1326"/>
              </a:cxn>
              <a:cxn ang="0">
                <a:pos x="1014" y="1628"/>
              </a:cxn>
              <a:cxn ang="0">
                <a:pos x="672" y="1920"/>
              </a:cxn>
              <a:cxn ang="0">
                <a:pos x="0" y="2494"/>
              </a:cxn>
              <a:cxn ang="0">
                <a:pos x="0" y="3296"/>
              </a:cxn>
              <a:cxn ang="0">
                <a:pos x="0" y="3296"/>
              </a:cxn>
            </a:cxnLst>
            <a:rect l="0" t="0" r="r" b="b"/>
            <a:pathLst>
              <a:path w="4200" h="3296">
                <a:moveTo>
                  <a:pt x="0" y="3296"/>
                </a:moveTo>
                <a:lnTo>
                  <a:pt x="0" y="3296"/>
                </a:lnTo>
                <a:lnTo>
                  <a:pt x="184" y="3178"/>
                </a:lnTo>
                <a:lnTo>
                  <a:pt x="364" y="3062"/>
                </a:lnTo>
                <a:lnTo>
                  <a:pt x="540" y="2946"/>
                </a:lnTo>
                <a:lnTo>
                  <a:pt x="712" y="2832"/>
                </a:lnTo>
                <a:lnTo>
                  <a:pt x="882" y="2718"/>
                </a:lnTo>
                <a:lnTo>
                  <a:pt x="1046" y="2606"/>
                </a:lnTo>
                <a:lnTo>
                  <a:pt x="1208" y="2492"/>
                </a:lnTo>
                <a:lnTo>
                  <a:pt x="1366" y="2382"/>
                </a:lnTo>
                <a:lnTo>
                  <a:pt x="1520" y="2272"/>
                </a:lnTo>
                <a:lnTo>
                  <a:pt x="1672" y="2162"/>
                </a:lnTo>
                <a:lnTo>
                  <a:pt x="1820" y="2054"/>
                </a:lnTo>
                <a:lnTo>
                  <a:pt x="1964" y="1946"/>
                </a:lnTo>
                <a:lnTo>
                  <a:pt x="2104" y="1840"/>
                </a:lnTo>
                <a:lnTo>
                  <a:pt x="2242" y="1734"/>
                </a:lnTo>
                <a:lnTo>
                  <a:pt x="2378" y="1628"/>
                </a:lnTo>
                <a:lnTo>
                  <a:pt x="2508" y="1526"/>
                </a:lnTo>
                <a:lnTo>
                  <a:pt x="2636" y="1422"/>
                </a:lnTo>
                <a:lnTo>
                  <a:pt x="2762" y="1320"/>
                </a:lnTo>
                <a:lnTo>
                  <a:pt x="2882" y="1220"/>
                </a:lnTo>
                <a:lnTo>
                  <a:pt x="3002" y="1120"/>
                </a:lnTo>
                <a:lnTo>
                  <a:pt x="3118" y="1020"/>
                </a:lnTo>
                <a:lnTo>
                  <a:pt x="3230" y="922"/>
                </a:lnTo>
                <a:lnTo>
                  <a:pt x="3446" y="730"/>
                </a:lnTo>
                <a:lnTo>
                  <a:pt x="3652" y="542"/>
                </a:lnTo>
                <a:lnTo>
                  <a:pt x="3844" y="356"/>
                </a:lnTo>
                <a:lnTo>
                  <a:pt x="4028" y="176"/>
                </a:lnTo>
                <a:lnTo>
                  <a:pt x="4200" y="0"/>
                </a:lnTo>
                <a:lnTo>
                  <a:pt x="2860" y="0"/>
                </a:lnTo>
                <a:lnTo>
                  <a:pt x="2860" y="0"/>
                </a:lnTo>
                <a:lnTo>
                  <a:pt x="2466" y="354"/>
                </a:lnTo>
                <a:lnTo>
                  <a:pt x="2088" y="692"/>
                </a:lnTo>
                <a:lnTo>
                  <a:pt x="1720" y="1014"/>
                </a:lnTo>
                <a:lnTo>
                  <a:pt x="1362" y="1326"/>
                </a:lnTo>
                <a:lnTo>
                  <a:pt x="1014" y="1628"/>
                </a:lnTo>
                <a:lnTo>
                  <a:pt x="672" y="1920"/>
                </a:lnTo>
                <a:lnTo>
                  <a:pt x="0" y="2494"/>
                </a:lnTo>
                <a:lnTo>
                  <a:pt x="0" y="3296"/>
                </a:lnTo>
                <a:lnTo>
                  <a:pt x="0" y="329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3" name="Freeform 6"/>
          <p:cNvSpPr>
            <a:spLocks/>
          </p:cNvSpPr>
          <p:nvPr userDrawn="1"/>
        </p:nvSpPr>
        <p:spPr bwMode="ltGray">
          <a:xfrm>
            <a:off x="0" y="0"/>
            <a:ext cx="9144000" cy="6296025"/>
          </a:xfrm>
          <a:custGeom>
            <a:avLst/>
            <a:gdLst/>
            <a:ahLst/>
            <a:cxnLst>
              <a:cxn ang="0">
                <a:pos x="5760" y="320"/>
              </a:cxn>
              <a:cxn ang="0">
                <a:pos x="5760" y="0"/>
              </a:cxn>
              <a:cxn ang="0">
                <a:pos x="5522" y="0"/>
              </a:cxn>
              <a:cxn ang="0">
                <a:pos x="5522" y="0"/>
              </a:cxn>
              <a:cxn ang="0">
                <a:pos x="4574" y="618"/>
              </a:cxn>
              <a:cxn ang="0">
                <a:pos x="3716" y="1174"/>
              </a:cxn>
              <a:cxn ang="0">
                <a:pos x="2940" y="1678"/>
              </a:cxn>
              <a:cxn ang="0">
                <a:pos x="2238" y="2130"/>
              </a:cxn>
              <a:cxn ang="0">
                <a:pos x="1600" y="2538"/>
              </a:cxn>
              <a:cxn ang="0">
                <a:pos x="1020" y="2904"/>
              </a:cxn>
              <a:cxn ang="0">
                <a:pos x="490" y="3234"/>
              </a:cxn>
              <a:cxn ang="0">
                <a:pos x="240" y="3388"/>
              </a:cxn>
              <a:cxn ang="0">
                <a:pos x="0" y="3534"/>
              </a:cxn>
              <a:cxn ang="0">
                <a:pos x="0" y="3966"/>
              </a:cxn>
              <a:cxn ang="0">
                <a:pos x="0" y="3966"/>
              </a:cxn>
              <a:cxn ang="0">
                <a:pos x="348" y="3822"/>
              </a:cxn>
              <a:cxn ang="0">
                <a:pos x="682" y="3680"/>
              </a:cxn>
              <a:cxn ang="0">
                <a:pos x="1002" y="3538"/>
              </a:cxn>
              <a:cxn ang="0">
                <a:pos x="1310" y="3398"/>
              </a:cxn>
              <a:cxn ang="0">
                <a:pos x="1606" y="3258"/>
              </a:cxn>
              <a:cxn ang="0">
                <a:pos x="1888" y="3122"/>
              </a:cxn>
              <a:cxn ang="0">
                <a:pos x="2160" y="2986"/>
              </a:cxn>
              <a:cxn ang="0">
                <a:pos x="2418" y="2852"/>
              </a:cxn>
              <a:cxn ang="0">
                <a:pos x="2666" y="2720"/>
              </a:cxn>
              <a:cxn ang="0">
                <a:pos x="2902" y="2590"/>
              </a:cxn>
              <a:cxn ang="0">
                <a:pos x="3126" y="2462"/>
              </a:cxn>
              <a:cxn ang="0">
                <a:pos x="3340" y="2336"/>
              </a:cxn>
              <a:cxn ang="0">
                <a:pos x="3544" y="2212"/>
              </a:cxn>
              <a:cxn ang="0">
                <a:pos x="3738" y="2090"/>
              </a:cxn>
              <a:cxn ang="0">
                <a:pos x="3920" y="1970"/>
              </a:cxn>
              <a:cxn ang="0">
                <a:pos x="4094" y="1852"/>
              </a:cxn>
              <a:cxn ang="0">
                <a:pos x="4258" y="1736"/>
              </a:cxn>
              <a:cxn ang="0">
                <a:pos x="4412" y="1622"/>
              </a:cxn>
              <a:cxn ang="0">
                <a:pos x="4558" y="1512"/>
              </a:cxn>
              <a:cxn ang="0">
                <a:pos x="4696" y="1404"/>
              </a:cxn>
              <a:cxn ang="0">
                <a:pos x="4824" y="1298"/>
              </a:cxn>
              <a:cxn ang="0">
                <a:pos x="4944" y="1194"/>
              </a:cxn>
              <a:cxn ang="0">
                <a:pos x="5058" y="1094"/>
              </a:cxn>
              <a:cxn ang="0">
                <a:pos x="5162" y="996"/>
              </a:cxn>
              <a:cxn ang="0">
                <a:pos x="5260" y="902"/>
              </a:cxn>
              <a:cxn ang="0">
                <a:pos x="5350" y="810"/>
              </a:cxn>
              <a:cxn ang="0">
                <a:pos x="5434" y="720"/>
              </a:cxn>
              <a:cxn ang="0">
                <a:pos x="5512" y="634"/>
              </a:cxn>
              <a:cxn ang="0">
                <a:pos x="5582" y="550"/>
              </a:cxn>
              <a:cxn ang="0">
                <a:pos x="5648" y="470"/>
              </a:cxn>
              <a:cxn ang="0">
                <a:pos x="5706" y="394"/>
              </a:cxn>
              <a:cxn ang="0">
                <a:pos x="5760" y="320"/>
              </a:cxn>
              <a:cxn ang="0">
                <a:pos x="5760" y="320"/>
              </a:cxn>
            </a:cxnLst>
            <a:rect l="0" t="0" r="r" b="b"/>
            <a:pathLst>
              <a:path w="5760" h="3966">
                <a:moveTo>
                  <a:pt x="5760" y="320"/>
                </a:moveTo>
                <a:lnTo>
                  <a:pt x="5760" y="0"/>
                </a:lnTo>
                <a:lnTo>
                  <a:pt x="5522" y="0"/>
                </a:lnTo>
                <a:lnTo>
                  <a:pt x="5522" y="0"/>
                </a:lnTo>
                <a:lnTo>
                  <a:pt x="4574" y="618"/>
                </a:lnTo>
                <a:lnTo>
                  <a:pt x="3716" y="1174"/>
                </a:lnTo>
                <a:lnTo>
                  <a:pt x="2940" y="1678"/>
                </a:lnTo>
                <a:lnTo>
                  <a:pt x="2238" y="2130"/>
                </a:lnTo>
                <a:lnTo>
                  <a:pt x="1600" y="2538"/>
                </a:lnTo>
                <a:lnTo>
                  <a:pt x="1020" y="2904"/>
                </a:lnTo>
                <a:lnTo>
                  <a:pt x="490" y="3234"/>
                </a:lnTo>
                <a:lnTo>
                  <a:pt x="240" y="3388"/>
                </a:lnTo>
                <a:lnTo>
                  <a:pt x="0" y="3534"/>
                </a:lnTo>
                <a:lnTo>
                  <a:pt x="0" y="3966"/>
                </a:lnTo>
                <a:lnTo>
                  <a:pt x="0" y="3966"/>
                </a:lnTo>
                <a:lnTo>
                  <a:pt x="348" y="3822"/>
                </a:lnTo>
                <a:lnTo>
                  <a:pt x="682" y="3680"/>
                </a:lnTo>
                <a:lnTo>
                  <a:pt x="1002" y="3538"/>
                </a:lnTo>
                <a:lnTo>
                  <a:pt x="1310" y="3398"/>
                </a:lnTo>
                <a:lnTo>
                  <a:pt x="1606" y="3258"/>
                </a:lnTo>
                <a:lnTo>
                  <a:pt x="1888" y="3122"/>
                </a:lnTo>
                <a:lnTo>
                  <a:pt x="2160" y="2986"/>
                </a:lnTo>
                <a:lnTo>
                  <a:pt x="2418" y="2852"/>
                </a:lnTo>
                <a:lnTo>
                  <a:pt x="2666" y="2720"/>
                </a:lnTo>
                <a:lnTo>
                  <a:pt x="2902" y="2590"/>
                </a:lnTo>
                <a:lnTo>
                  <a:pt x="3126" y="2462"/>
                </a:lnTo>
                <a:lnTo>
                  <a:pt x="3340" y="2336"/>
                </a:lnTo>
                <a:lnTo>
                  <a:pt x="3544" y="2212"/>
                </a:lnTo>
                <a:lnTo>
                  <a:pt x="3738" y="2090"/>
                </a:lnTo>
                <a:lnTo>
                  <a:pt x="3920" y="1970"/>
                </a:lnTo>
                <a:lnTo>
                  <a:pt x="4094" y="1852"/>
                </a:lnTo>
                <a:lnTo>
                  <a:pt x="4258" y="1736"/>
                </a:lnTo>
                <a:lnTo>
                  <a:pt x="4412" y="1622"/>
                </a:lnTo>
                <a:lnTo>
                  <a:pt x="4558" y="1512"/>
                </a:lnTo>
                <a:lnTo>
                  <a:pt x="4696" y="1404"/>
                </a:lnTo>
                <a:lnTo>
                  <a:pt x="4824" y="1298"/>
                </a:lnTo>
                <a:lnTo>
                  <a:pt x="4944" y="1194"/>
                </a:lnTo>
                <a:lnTo>
                  <a:pt x="5058" y="1094"/>
                </a:lnTo>
                <a:lnTo>
                  <a:pt x="5162" y="996"/>
                </a:lnTo>
                <a:lnTo>
                  <a:pt x="5260" y="902"/>
                </a:lnTo>
                <a:lnTo>
                  <a:pt x="5350" y="810"/>
                </a:lnTo>
                <a:lnTo>
                  <a:pt x="5434" y="720"/>
                </a:lnTo>
                <a:lnTo>
                  <a:pt x="5512" y="634"/>
                </a:lnTo>
                <a:lnTo>
                  <a:pt x="5582" y="550"/>
                </a:lnTo>
                <a:lnTo>
                  <a:pt x="5648" y="470"/>
                </a:lnTo>
                <a:lnTo>
                  <a:pt x="5706" y="394"/>
                </a:lnTo>
                <a:lnTo>
                  <a:pt x="5760" y="320"/>
                </a:lnTo>
                <a:lnTo>
                  <a:pt x="5760" y="320"/>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4" name="Freeform 7"/>
          <p:cNvSpPr>
            <a:spLocks/>
          </p:cNvSpPr>
          <p:nvPr userDrawn="1"/>
        </p:nvSpPr>
        <p:spPr bwMode="ltGray">
          <a:xfrm>
            <a:off x="0" y="3009900"/>
            <a:ext cx="8715375" cy="3848100"/>
          </a:xfrm>
          <a:custGeom>
            <a:avLst/>
            <a:gdLst/>
            <a:ahLst/>
            <a:cxnLst>
              <a:cxn ang="0">
                <a:pos x="422" y="2424"/>
              </a:cxn>
              <a:cxn ang="0">
                <a:pos x="658" y="2380"/>
              </a:cxn>
              <a:cxn ang="0">
                <a:pos x="1110" y="2290"/>
              </a:cxn>
              <a:cxn ang="0">
                <a:pos x="1530" y="2198"/>
              </a:cxn>
              <a:cxn ang="0">
                <a:pos x="1924" y="2102"/>
              </a:cxn>
              <a:cxn ang="0">
                <a:pos x="2290" y="2004"/>
              </a:cxn>
              <a:cxn ang="0">
                <a:pos x="2632" y="1906"/>
              </a:cxn>
              <a:cxn ang="0">
                <a:pos x="2948" y="1806"/>
              </a:cxn>
              <a:cxn ang="0">
                <a:pos x="3238" y="1704"/>
              </a:cxn>
              <a:cxn ang="0">
                <a:pos x="3506" y="1602"/>
              </a:cxn>
              <a:cxn ang="0">
                <a:pos x="3752" y="1502"/>
              </a:cxn>
              <a:cxn ang="0">
                <a:pos x="3978" y="1400"/>
              </a:cxn>
              <a:cxn ang="0">
                <a:pos x="4182" y="1300"/>
              </a:cxn>
              <a:cxn ang="0">
                <a:pos x="4368" y="1200"/>
              </a:cxn>
              <a:cxn ang="0">
                <a:pos x="4534" y="1102"/>
              </a:cxn>
              <a:cxn ang="0">
                <a:pos x="4684" y="1004"/>
              </a:cxn>
              <a:cxn ang="0">
                <a:pos x="4816" y="910"/>
              </a:cxn>
              <a:cxn ang="0">
                <a:pos x="4934" y="818"/>
              </a:cxn>
              <a:cxn ang="0">
                <a:pos x="5036" y="730"/>
              </a:cxn>
              <a:cxn ang="0">
                <a:pos x="5126" y="644"/>
              </a:cxn>
              <a:cxn ang="0">
                <a:pos x="5202" y="562"/>
              </a:cxn>
              <a:cxn ang="0">
                <a:pos x="5268" y="484"/>
              </a:cxn>
              <a:cxn ang="0">
                <a:pos x="5322" y="410"/>
              </a:cxn>
              <a:cxn ang="0">
                <a:pos x="5368" y="342"/>
              </a:cxn>
              <a:cxn ang="0">
                <a:pos x="5418" y="248"/>
              </a:cxn>
              <a:cxn ang="0">
                <a:pos x="5460" y="144"/>
              </a:cxn>
              <a:cxn ang="0">
                <a:pos x="5482" y="66"/>
              </a:cxn>
              <a:cxn ang="0">
                <a:pos x="5488" y="18"/>
              </a:cxn>
              <a:cxn ang="0">
                <a:pos x="5490" y="0"/>
              </a:cxn>
              <a:cxn ang="0">
                <a:pos x="5228" y="130"/>
              </a:cxn>
              <a:cxn ang="0">
                <a:pos x="4790" y="338"/>
              </a:cxn>
              <a:cxn ang="0">
                <a:pos x="4178" y="622"/>
              </a:cxn>
              <a:cxn ang="0">
                <a:pos x="3418" y="960"/>
              </a:cxn>
              <a:cxn ang="0">
                <a:pos x="2768" y="1236"/>
              </a:cxn>
              <a:cxn ang="0">
                <a:pos x="2302" y="1428"/>
              </a:cxn>
              <a:cxn ang="0">
                <a:pos x="1816" y="1620"/>
              </a:cxn>
              <a:cxn ang="0">
                <a:pos x="1312" y="1812"/>
              </a:cxn>
              <a:cxn ang="0">
                <a:pos x="794" y="2002"/>
              </a:cxn>
              <a:cxn ang="0">
                <a:pos x="266" y="2186"/>
              </a:cxn>
              <a:cxn ang="0">
                <a:pos x="0" y="2424"/>
              </a:cxn>
            </a:cxnLst>
            <a:rect l="0" t="0" r="r" b="b"/>
            <a:pathLst>
              <a:path w="5490" h="2424">
                <a:moveTo>
                  <a:pt x="0" y="2424"/>
                </a:moveTo>
                <a:lnTo>
                  <a:pt x="422" y="2424"/>
                </a:lnTo>
                <a:lnTo>
                  <a:pt x="422" y="2424"/>
                </a:lnTo>
                <a:lnTo>
                  <a:pt x="658" y="2380"/>
                </a:lnTo>
                <a:lnTo>
                  <a:pt x="888" y="2336"/>
                </a:lnTo>
                <a:lnTo>
                  <a:pt x="1110" y="2290"/>
                </a:lnTo>
                <a:lnTo>
                  <a:pt x="1324" y="2244"/>
                </a:lnTo>
                <a:lnTo>
                  <a:pt x="1530" y="2198"/>
                </a:lnTo>
                <a:lnTo>
                  <a:pt x="1730" y="2150"/>
                </a:lnTo>
                <a:lnTo>
                  <a:pt x="1924" y="2102"/>
                </a:lnTo>
                <a:lnTo>
                  <a:pt x="2110" y="2054"/>
                </a:lnTo>
                <a:lnTo>
                  <a:pt x="2290" y="2004"/>
                </a:lnTo>
                <a:lnTo>
                  <a:pt x="2464" y="1956"/>
                </a:lnTo>
                <a:lnTo>
                  <a:pt x="2632" y="1906"/>
                </a:lnTo>
                <a:lnTo>
                  <a:pt x="2792" y="1856"/>
                </a:lnTo>
                <a:lnTo>
                  <a:pt x="2948" y="1806"/>
                </a:lnTo>
                <a:lnTo>
                  <a:pt x="3096" y="1756"/>
                </a:lnTo>
                <a:lnTo>
                  <a:pt x="3238" y="1704"/>
                </a:lnTo>
                <a:lnTo>
                  <a:pt x="3376" y="1654"/>
                </a:lnTo>
                <a:lnTo>
                  <a:pt x="3506" y="1602"/>
                </a:lnTo>
                <a:lnTo>
                  <a:pt x="3632" y="1552"/>
                </a:lnTo>
                <a:lnTo>
                  <a:pt x="3752" y="1502"/>
                </a:lnTo>
                <a:lnTo>
                  <a:pt x="3868" y="1450"/>
                </a:lnTo>
                <a:lnTo>
                  <a:pt x="3978" y="1400"/>
                </a:lnTo>
                <a:lnTo>
                  <a:pt x="4082" y="1350"/>
                </a:lnTo>
                <a:lnTo>
                  <a:pt x="4182" y="1300"/>
                </a:lnTo>
                <a:lnTo>
                  <a:pt x="4276" y="1250"/>
                </a:lnTo>
                <a:lnTo>
                  <a:pt x="4368" y="1200"/>
                </a:lnTo>
                <a:lnTo>
                  <a:pt x="4452" y="1150"/>
                </a:lnTo>
                <a:lnTo>
                  <a:pt x="4534" y="1102"/>
                </a:lnTo>
                <a:lnTo>
                  <a:pt x="4610" y="1052"/>
                </a:lnTo>
                <a:lnTo>
                  <a:pt x="4684" y="1004"/>
                </a:lnTo>
                <a:lnTo>
                  <a:pt x="4752" y="958"/>
                </a:lnTo>
                <a:lnTo>
                  <a:pt x="4816" y="910"/>
                </a:lnTo>
                <a:lnTo>
                  <a:pt x="4878" y="864"/>
                </a:lnTo>
                <a:lnTo>
                  <a:pt x="4934" y="818"/>
                </a:lnTo>
                <a:lnTo>
                  <a:pt x="4988" y="774"/>
                </a:lnTo>
                <a:lnTo>
                  <a:pt x="5036" y="730"/>
                </a:lnTo>
                <a:lnTo>
                  <a:pt x="5084" y="686"/>
                </a:lnTo>
                <a:lnTo>
                  <a:pt x="5126" y="644"/>
                </a:lnTo>
                <a:lnTo>
                  <a:pt x="5166" y="602"/>
                </a:lnTo>
                <a:lnTo>
                  <a:pt x="5202" y="562"/>
                </a:lnTo>
                <a:lnTo>
                  <a:pt x="5236" y="522"/>
                </a:lnTo>
                <a:lnTo>
                  <a:pt x="5268" y="484"/>
                </a:lnTo>
                <a:lnTo>
                  <a:pt x="5296" y="446"/>
                </a:lnTo>
                <a:lnTo>
                  <a:pt x="5322" y="410"/>
                </a:lnTo>
                <a:lnTo>
                  <a:pt x="5346" y="376"/>
                </a:lnTo>
                <a:lnTo>
                  <a:pt x="5368" y="342"/>
                </a:lnTo>
                <a:lnTo>
                  <a:pt x="5386" y="310"/>
                </a:lnTo>
                <a:lnTo>
                  <a:pt x="5418" y="248"/>
                </a:lnTo>
                <a:lnTo>
                  <a:pt x="5442" y="194"/>
                </a:lnTo>
                <a:lnTo>
                  <a:pt x="5460" y="144"/>
                </a:lnTo>
                <a:lnTo>
                  <a:pt x="5474" y="102"/>
                </a:lnTo>
                <a:lnTo>
                  <a:pt x="5482" y="66"/>
                </a:lnTo>
                <a:lnTo>
                  <a:pt x="5486" y="38"/>
                </a:lnTo>
                <a:lnTo>
                  <a:pt x="5488" y="18"/>
                </a:lnTo>
                <a:lnTo>
                  <a:pt x="5490" y="0"/>
                </a:lnTo>
                <a:lnTo>
                  <a:pt x="5490" y="0"/>
                </a:lnTo>
                <a:lnTo>
                  <a:pt x="5370" y="60"/>
                </a:lnTo>
                <a:lnTo>
                  <a:pt x="5228" y="130"/>
                </a:lnTo>
                <a:lnTo>
                  <a:pt x="5032" y="224"/>
                </a:lnTo>
                <a:lnTo>
                  <a:pt x="4790" y="338"/>
                </a:lnTo>
                <a:lnTo>
                  <a:pt x="4504" y="472"/>
                </a:lnTo>
                <a:lnTo>
                  <a:pt x="4178" y="622"/>
                </a:lnTo>
                <a:lnTo>
                  <a:pt x="3814" y="786"/>
                </a:lnTo>
                <a:lnTo>
                  <a:pt x="3418" y="960"/>
                </a:lnTo>
                <a:lnTo>
                  <a:pt x="2990" y="1142"/>
                </a:lnTo>
                <a:lnTo>
                  <a:pt x="2768" y="1236"/>
                </a:lnTo>
                <a:lnTo>
                  <a:pt x="2538" y="1332"/>
                </a:lnTo>
                <a:lnTo>
                  <a:pt x="2302" y="1428"/>
                </a:lnTo>
                <a:lnTo>
                  <a:pt x="2062" y="1524"/>
                </a:lnTo>
                <a:lnTo>
                  <a:pt x="1816" y="1620"/>
                </a:lnTo>
                <a:lnTo>
                  <a:pt x="1566" y="1716"/>
                </a:lnTo>
                <a:lnTo>
                  <a:pt x="1312" y="1812"/>
                </a:lnTo>
                <a:lnTo>
                  <a:pt x="1056" y="1908"/>
                </a:lnTo>
                <a:lnTo>
                  <a:pt x="794" y="2002"/>
                </a:lnTo>
                <a:lnTo>
                  <a:pt x="532" y="2094"/>
                </a:lnTo>
                <a:lnTo>
                  <a:pt x="266" y="2186"/>
                </a:lnTo>
                <a:lnTo>
                  <a:pt x="0" y="2274"/>
                </a:lnTo>
                <a:lnTo>
                  <a:pt x="0" y="2424"/>
                </a:lnTo>
                <a:lnTo>
                  <a:pt x="0" y="2424"/>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 name="Freeform 8"/>
          <p:cNvSpPr>
            <a:spLocks/>
          </p:cNvSpPr>
          <p:nvPr userDrawn="1"/>
        </p:nvSpPr>
        <p:spPr bwMode="ltGray">
          <a:xfrm>
            <a:off x="1987550" y="5975350"/>
            <a:ext cx="4648200" cy="882650"/>
          </a:xfrm>
          <a:custGeom>
            <a:avLst/>
            <a:gdLst/>
            <a:ahLst/>
            <a:cxnLst>
              <a:cxn ang="0">
                <a:pos x="0" y="556"/>
              </a:cxn>
              <a:cxn ang="0">
                <a:pos x="2052" y="556"/>
              </a:cxn>
              <a:cxn ang="0">
                <a:pos x="2052" y="556"/>
              </a:cxn>
              <a:cxn ang="0">
                <a:pos x="2120" y="534"/>
              </a:cxn>
              <a:cxn ang="0">
                <a:pos x="2182" y="512"/>
              </a:cxn>
              <a:cxn ang="0">
                <a:pos x="2242" y="488"/>
              </a:cxn>
              <a:cxn ang="0">
                <a:pos x="2300" y="466"/>
              </a:cxn>
              <a:cxn ang="0">
                <a:pos x="2352" y="442"/>
              </a:cxn>
              <a:cxn ang="0">
                <a:pos x="2404" y="418"/>
              </a:cxn>
              <a:cxn ang="0">
                <a:pos x="2452" y="394"/>
              </a:cxn>
              <a:cxn ang="0">
                <a:pos x="2496" y="370"/>
              </a:cxn>
              <a:cxn ang="0">
                <a:pos x="2538" y="348"/>
              </a:cxn>
              <a:cxn ang="0">
                <a:pos x="2578" y="324"/>
              </a:cxn>
              <a:cxn ang="0">
                <a:pos x="2650" y="278"/>
              </a:cxn>
              <a:cxn ang="0">
                <a:pos x="2710" y="232"/>
              </a:cxn>
              <a:cxn ang="0">
                <a:pos x="2764" y="190"/>
              </a:cxn>
              <a:cxn ang="0">
                <a:pos x="2806" y="150"/>
              </a:cxn>
              <a:cxn ang="0">
                <a:pos x="2842" y="114"/>
              </a:cxn>
              <a:cxn ang="0">
                <a:pos x="2872" y="82"/>
              </a:cxn>
              <a:cxn ang="0">
                <a:pos x="2894" y="54"/>
              </a:cxn>
              <a:cxn ang="0">
                <a:pos x="2910" y="30"/>
              </a:cxn>
              <a:cxn ang="0">
                <a:pos x="2920" y="14"/>
              </a:cxn>
              <a:cxn ang="0">
                <a:pos x="2928" y="0"/>
              </a:cxn>
              <a:cxn ang="0">
                <a:pos x="2928" y="0"/>
              </a:cxn>
              <a:cxn ang="0">
                <a:pos x="2866" y="14"/>
              </a:cxn>
              <a:cxn ang="0">
                <a:pos x="2690" y="56"/>
              </a:cxn>
              <a:cxn ang="0">
                <a:pos x="2414" y="120"/>
              </a:cxn>
              <a:cxn ang="0">
                <a:pos x="2242" y="158"/>
              </a:cxn>
              <a:cxn ang="0">
                <a:pos x="2050" y="198"/>
              </a:cxn>
              <a:cxn ang="0">
                <a:pos x="1840" y="242"/>
              </a:cxn>
              <a:cxn ang="0">
                <a:pos x="1612" y="288"/>
              </a:cxn>
              <a:cxn ang="0">
                <a:pos x="1372" y="334"/>
              </a:cxn>
              <a:cxn ang="0">
                <a:pos x="1116" y="380"/>
              </a:cxn>
              <a:cxn ang="0">
                <a:pos x="850" y="426"/>
              </a:cxn>
              <a:cxn ang="0">
                <a:pos x="574" y="472"/>
              </a:cxn>
              <a:cxn ang="0">
                <a:pos x="290" y="516"/>
              </a:cxn>
              <a:cxn ang="0">
                <a:pos x="0" y="556"/>
              </a:cxn>
              <a:cxn ang="0">
                <a:pos x="0" y="556"/>
              </a:cxn>
            </a:cxnLst>
            <a:rect l="0" t="0" r="r" b="b"/>
            <a:pathLst>
              <a:path w="2928" h="556">
                <a:moveTo>
                  <a:pt x="0" y="556"/>
                </a:moveTo>
                <a:lnTo>
                  <a:pt x="2052" y="556"/>
                </a:lnTo>
                <a:lnTo>
                  <a:pt x="2052" y="556"/>
                </a:lnTo>
                <a:lnTo>
                  <a:pt x="2120" y="534"/>
                </a:lnTo>
                <a:lnTo>
                  <a:pt x="2182" y="512"/>
                </a:lnTo>
                <a:lnTo>
                  <a:pt x="2242" y="488"/>
                </a:lnTo>
                <a:lnTo>
                  <a:pt x="2300" y="466"/>
                </a:lnTo>
                <a:lnTo>
                  <a:pt x="2352" y="442"/>
                </a:lnTo>
                <a:lnTo>
                  <a:pt x="2404" y="418"/>
                </a:lnTo>
                <a:lnTo>
                  <a:pt x="2452" y="394"/>
                </a:lnTo>
                <a:lnTo>
                  <a:pt x="2496" y="370"/>
                </a:lnTo>
                <a:lnTo>
                  <a:pt x="2538" y="348"/>
                </a:lnTo>
                <a:lnTo>
                  <a:pt x="2578" y="324"/>
                </a:lnTo>
                <a:lnTo>
                  <a:pt x="2650" y="278"/>
                </a:lnTo>
                <a:lnTo>
                  <a:pt x="2710" y="232"/>
                </a:lnTo>
                <a:lnTo>
                  <a:pt x="2764" y="190"/>
                </a:lnTo>
                <a:lnTo>
                  <a:pt x="2806" y="150"/>
                </a:lnTo>
                <a:lnTo>
                  <a:pt x="2842" y="114"/>
                </a:lnTo>
                <a:lnTo>
                  <a:pt x="2872" y="82"/>
                </a:lnTo>
                <a:lnTo>
                  <a:pt x="2894" y="54"/>
                </a:lnTo>
                <a:lnTo>
                  <a:pt x="2910" y="30"/>
                </a:lnTo>
                <a:lnTo>
                  <a:pt x="2920" y="14"/>
                </a:lnTo>
                <a:lnTo>
                  <a:pt x="2928" y="0"/>
                </a:lnTo>
                <a:lnTo>
                  <a:pt x="2928" y="0"/>
                </a:lnTo>
                <a:lnTo>
                  <a:pt x="2866" y="14"/>
                </a:lnTo>
                <a:lnTo>
                  <a:pt x="2690" y="56"/>
                </a:lnTo>
                <a:lnTo>
                  <a:pt x="2414" y="120"/>
                </a:lnTo>
                <a:lnTo>
                  <a:pt x="2242" y="158"/>
                </a:lnTo>
                <a:lnTo>
                  <a:pt x="2050" y="198"/>
                </a:lnTo>
                <a:lnTo>
                  <a:pt x="1840" y="242"/>
                </a:lnTo>
                <a:lnTo>
                  <a:pt x="1612" y="288"/>
                </a:lnTo>
                <a:lnTo>
                  <a:pt x="1372" y="334"/>
                </a:lnTo>
                <a:lnTo>
                  <a:pt x="1116" y="380"/>
                </a:lnTo>
                <a:lnTo>
                  <a:pt x="850" y="426"/>
                </a:lnTo>
                <a:lnTo>
                  <a:pt x="574" y="472"/>
                </a:lnTo>
                <a:lnTo>
                  <a:pt x="290" y="516"/>
                </a:lnTo>
                <a:lnTo>
                  <a:pt x="0" y="556"/>
                </a:lnTo>
                <a:lnTo>
                  <a:pt x="0" y="55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2" name="Text Placeholder 21"/>
          <p:cNvSpPr>
            <a:spLocks noGrp="1"/>
          </p:cNvSpPr>
          <p:nvPr>
            <p:ph type="body" sz="quarter" idx="12"/>
          </p:nvPr>
        </p:nvSpPr>
        <p:spPr>
          <a:xfrm>
            <a:off x="438149" y="1847849"/>
            <a:ext cx="8277225" cy="4562475"/>
          </a:xfrm>
        </p:spPr>
        <p:txBody>
          <a:bodyPr/>
          <a:lstStyle>
            <a:lvl1pPr marL="347663" indent="-347663">
              <a:buClr>
                <a:schemeClr val="bg1"/>
              </a:buClr>
              <a:buSzPct val="110000"/>
              <a:buFont typeface="Arial" pitchFamily="34" charset="0"/>
              <a:buChar char="■"/>
              <a:tabLst>
                <a:tab pos="338328" algn="l"/>
              </a:tabLst>
              <a:defRPr sz="2600">
                <a:solidFill>
                  <a:schemeClr val="bg1"/>
                </a:solidFill>
                <a:latin typeface="+mn-lt"/>
              </a:defRPr>
            </a:lvl1pPr>
            <a:lvl2pPr indent="-338328">
              <a:spcAft>
                <a:spcPts val="600"/>
              </a:spcAft>
              <a:buClr>
                <a:schemeClr val="bg1"/>
              </a:buClr>
              <a:buSzPct val="110000"/>
              <a:buFont typeface="Arial" pitchFamily="34" charset="0"/>
              <a:buChar char="■"/>
              <a:tabLst>
                <a:tab pos="338328" algn="l"/>
              </a:tabLst>
              <a:defRPr sz="2600" b="1">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455613" y="477528"/>
            <a:ext cx="8385175" cy="1113147"/>
          </a:xfrm>
        </p:spPr>
        <p:txBody>
          <a:bodyPr anchor="t"/>
          <a:lstStyle>
            <a:lvl1pPr>
              <a:defRPr sz="3600"/>
            </a:lvl1pPr>
          </a:lstStyle>
          <a:p>
            <a:r>
              <a:rPr lang="en-US" dirty="0"/>
              <a:t>Click to edit Master title style</a:t>
            </a:r>
          </a:p>
        </p:txBody>
      </p:sp>
    </p:spTree>
    <p:extLst>
      <p:ext uri="{BB962C8B-B14F-4D97-AF65-F5344CB8AC3E}">
        <p14:creationId xmlns:p14="http://schemas.microsoft.com/office/powerpoint/2010/main" val="72620287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A99C6E79-B073-394D-9F02-94D524E2F8BC}" type="slidenum">
              <a:rPr lang="en-US" smtClean="0"/>
              <a:pPr>
                <a:defRPr/>
              </a:pPr>
              <a:t>‹#›</a:t>
            </a:fld>
            <a:endParaRPr lang="en-US" dirty="0"/>
          </a:p>
        </p:txBody>
      </p:sp>
    </p:spTree>
    <p:extLst>
      <p:ext uri="{BB962C8B-B14F-4D97-AF65-F5344CB8AC3E}">
        <p14:creationId xmlns:p14="http://schemas.microsoft.com/office/powerpoint/2010/main" val="1375851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504B0AA-EADC-C347-A63E-3E73978A5F43}" type="slidenum">
              <a:rPr lang="en-US" smtClean="0"/>
              <a:pPr>
                <a:defRPr/>
              </a:pPr>
              <a:t>‹#›</a:t>
            </a:fld>
            <a:endParaRPr lang="en-US" dirty="0"/>
          </a:p>
        </p:txBody>
      </p:sp>
    </p:spTree>
    <p:extLst>
      <p:ext uri="{BB962C8B-B14F-4D97-AF65-F5344CB8AC3E}">
        <p14:creationId xmlns:p14="http://schemas.microsoft.com/office/powerpoint/2010/main" val="1941722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a:defRPr/>
            </a:pPr>
            <a:fld id="{F4F5F420-2BE9-A645-B826-C48ACE4D8599}" type="slidenum">
              <a:rPr lang="en-US" smtClean="0"/>
              <a:pPr>
                <a:defRPr/>
              </a:pPr>
              <a:t>‹#›</a:t>
            </a:fld>
            <a:endParaRPr lang="en-US" dirty="0"/>
          </a:p>
        </p:txBody>
      </p:sp>
    </p:spTree>
    <p:extLst>
      <p:ext uri="{BB962C8B-B14F-4D97-AF65-F5344CB8AC3E}">
        <p14:creationId xmlns:p14="http://schemas.microsoft.com/office/powerpoint/2010/main" val="2362063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4808818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F1045D5-7AD6-564F-B722-15E99CB48FCE}" type="slidenum">
              <a:rPr lang="en-US" smtClean="0"/>
              <a:pPr>
                <a:defRPr/>
              </a:pPr>
              <a:t>‹#›</a:t>
            </a:fld>
            <a:endParaRPr lang="en-US" dirty="0"/>
          </a:p>
        </p:txBody>
      </p:sp>
    </p:spTree>
    <p:extLst>
      <p:ext uri="{BB962C8B-B14F-4D97-AF65-F5344CB8AC3E}">
        <p14:creationId xmlns:p14="http://schemas.microsoft.com/office/powerpoint/2010/main" val="3139307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D6A0E6C-6943-0C4C-B138-EFDA6C710D29}" type="slidenum">
              <a:rPr lang="en-US" smtClean="0"/>
              <a:pPr>
                <a:defRPr/>
              </a:pPr>
              <a:t>‹#›</a:t>
            </a:fld>
            <a:endParaRPr lang="en-US" dirty="0"/>
          </a:p>
        </p:txBody>
      </p:sp>
    </p:spTree>
    <p:extLst>
      <p:ext uri="{BB962C8B-B14F-4D97-AF65-F5344CB8AC3E}">
        <p14:creationId xmlns:p14="http://schemas.microsoft.com/office/powerpoint/2010/main" val="1860684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2C8ED95C-BCBD-0145-AA16-92CB65C14ABA}" type="slidenum">
              <a:rPr lang="en-US" smtClean="0"/>
              <a:pPr>
                <a:defRPr/>
              </a:pPr>
              <a:t>‹#›</a:t>
            </a:fld>
            <a:endParaRPr lang="en-US" dirty="0"/>
          </a:p>
        </p:txBody>
      </p:sp>
    </p:spTree>
    <p:extLst>
      <p:ext uri="{BB962C8B-B14F-4D97-AF65-F5344CB8AC3E}">
        <p14:creationId xmlns:p14="http://schemas.microsoft.com/office/powerpoint/2010/main" val="3878032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4D6E1DDC-FDCF-8A4D-A85F-0B90ECD8E5C0}" type="slidenum">
              <a:rPr lang="en-US" smtClean="0"/>
              <a:pPr>
                <a:defRPr/>
              </a:pPr>
              <a:t>‹#›</a:t>
            </a:fld>
            <a:endParaRPr lang="en-US" dirty="0"/>
          </a:p>
        </p:txBody>
      </p:sp>
    </p:spTree>
    <p:extLst>
      <p:ext uri="{BB962C8B-B14F-4D97-AF65-F5344CB8AC3E}">
        <p14:creationId xmlns:p14="http://schemas.microsoft.com/office/powerpoint/2010/main" val="3736565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endParaRPr lang="en-US" dirty="0"/>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defRPr/>
            </a:pPr>
            <a:endParaRPr lang="en-US" dirty="0"/>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pic>
        <p:nvPicPr>
          <p:cNvPr id="7" name="Picture 6" descr="powerpoint-C sub.jpg">
            <a:extLst>
              <a:ext uri="{FF2B5EF4-FFF2-40B4-BE49-F238E27FC236}">
                <a16:creationId xmlns:a16="http://schemas.microsoft.com/office/drawing/2014/main" id="{CB068EE0-20EB-1349-881B-C052D13F1D52}"/>
              </a:ext>
            </a:extLst>
          </p:cNvPr>
          <p:cNvPicPr>
            <a:picLocks noChangeAspect="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8C5BE8FA-768D-794F-92D0-86F61C388F39}"/>
              </a:ext>
            </a:extLst>
          </p:cNvPr>
          <p:cNvSpPr txBox="1">
            <a:spLocks noChangeArrowheads="1"/>
          </p:cNvSpPr>
          <p:nvPr userDrawn="1"/>
        </p:nvSpPr>
        <p:spPr bwMode="auto">
          <a:xfrm>
            <a:off x="6527153" y="251561"/>
            <a:ext cx="2404739" cy="307777"/>
          </a:xfrm>
          <a:prstGeom prst="rect">
            <a:avLst/>
          </a:prstGeom>
          <a:noFill/>
          <a:ln>
            <a:noFill/>
          </a:ln>
        </p:spPr>
        <p:txBody>
          <a:bodyPr wrap="square">
            <a:spAutoFit/>
          </a:bodyPr>
          <a:lstStyle>
            <a:lvl1pPr>
              <a:defRPr sz="2400">
                <a:solidFill>
                  <a:schemeClr val="tx1"/>
                </a:solidFill>
                <a:latin typeface="Arial" charset="0"/>
                <a:ea typeface="ＭＳ Ｐゴシック" pitchFamily="-112" charset="-128"/>
              </a:defRPr>
            </a:lvl1pPr>
            <a:lvl2pPr marL="742950" indent="-285750">
              <a:defRPr sz="2400">
                <a:solidFill>
                  <a:schemeClr val="tx1"/>
                </a:solidFill>
                <a:latin typeface="Arial" charset="0"/>
                <a:ea typeface="ＭＳ Ｐゴシック" pitchFamily="-112" charset="-128"/>
              </a:defRPr>
            </a:lvl2pPr>
            <a:lvl3pPr marL="1143000" indent="-228600">
              <a:defRPr sz="2400">
                <a:solidFill>
                  <a:schemeClr val="tx1"/>
                </a:solidFill>
                <a:latin typeface="Arial" charset="0"/>
                <a:ea typeface="ＭＳ Ｐゴシック" pitchFamily="-112" charset="-128"/>
              </a:defRPr>
            </a:lvl3pPr>
            <a:lvl4pPr marL="1600200" indent="-228600">
              <a:defRPr sz="2400">
                <a:solidFill>
                  <a:schemeClr val="tx1"/>
                </a:solidFill>
                <a:latin typeface="Arial" charset="0"/>
                <a:ea typeface="ＭＳ Ｐゴシック" pitchFamily="-112" charset="-128"/>
              </a:defRPr>
            </a:lvl4pPr>
            <a:lvl5pPr marL="2057400" indent="-228600">
              <a:defRPr sz="2400">
                <a:solidFill>
                  <a:schemeClr val="tx1"/>
                </a:solidFill>
                <a:latin typeface="Arial" charset="0"/>
                <a:ea typeface="ＭＳ Ｐゴシック" pitchFamily="-112"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12"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12"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12"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12" charset="-128"/>
              </a:defRPr>
            </a:lvl9pPr>
          </a:lstStyle>
          <a:p>
            <a:pPr algn="r">
              <a:defRPr/>
            </a:pPr>
            <a:r>
              <a:rPr lang="en-US" sz="1400" b="1" baseline="0" dirty="0">
                <a:solidFill>
                  <a:schemeClr val="bg1"/>
                </a:solidFill>
                <a:latin typeface="Georgia" pitchFamily="-112" charset="0"/>
                <a:cs typeface="+mn-cs"/>
              </a:rPr>
              <a:t>School of Nursing </a:t>
            </a:r>
          </a:p>
        </p:txBody>
      </p:sp>
    </p:spTree>
    <p:extLst>
      <p:ext uri="{BB962C8B-B14F-4D97-AF65-F5344CB8AC3E}">
        <p14:creationId xmlns:p14="http://schemas.microsoft.com/office/powerpoint/2010/main" val="195300205"/>
      </p:ext>
    </p:extLst>
  </p:cSld>
  <p:clrMap bg1="dk1" tx1="lt1" bg2="dk2" tx2="lt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642" r:id="rId18"/>
    <p:sldLayoutId id="2147484652" r:id="rId19"/>
  </p:sldLayoutIdLst>
  <p:hf hdr="0" ftr="0" dt="0"/>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white-bann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ctrTitle"/>
          </p:nvPr>
        </p:nvSpPr>
        <p:spPr>
          <a:xfrm>
            <a:off x="6350" y="990266"/>
            <a:ext cx="6711950" cy="2902058"/>
          </a:xfrm>
        </p:spPr>
        <p:txBody>
          <a:bodyPr anchor="b">
            <a:noAutofit/>
          </a:bodyPr>
          <a:lstStyle/>
          <a:p>
            <a:pPr eaLnBrk="1" hangingPunct="1"/>
            <a:r>
              <a:rPr lang="en-US" altLang="x-none" sz="3300" dirty="0">
                <a:latin typeface="Arial" charset="0"/>
                <a:ea typeface="+mn-ea"/>
                <a:cs typeface="+mn-cs"/>
              </a:rPr>
              <a:t>Linguistic reflections of symptom controllability for women with recurrent ovarian cancer</a:t>
            </a:r>
            <a:br>
              <a:rPr lang="en-US" altLang="x-none" sz="3300" dirty="0">
                <a:latin typeface="Arial" charset="0"/>
                <a:ea typeface="+mn-ea"/>
                <a:cs typeface="+mn-cs"/>
              </a:rPr>
            </a:br>
            <a:endParaRPr lang="en-US" altLang="x-none" sz="3300" dirty="0">
              <a:latin typeface="Arial" charset="0"/>
              <a:ea typeface="+mn-ea"/>
              <a:cs typeface="+mn-cs"/>
            </a:endParaRPr>
          </a:p>
        </p:txBody>
      </p:sp>
      <p:sp>
        <p:nvSpPr>
          <p:cNvPr id="13316" name="Rectangle 3"/>
          <p:cNvSpPr>
            <a:spLocks noGrp="1" noChangeArrowheads="1"/>
          </p:cNvSpPr>
          <p:nvPr>
            <p:ph type="subTitle" idx="1"/>
          </p:nvPr>
        </p:nvSpPr>
        <p:spPr>
          <a:xfrm>
            <a:off x="216277" y="3689343"/>
            <a:ext cx="5534025" cy="507768"/>
          </a:xfrm>
        </p:spPr>
        <p:txBody>
          <a:bodyPr>
            <a:normAutofit fontScale="85000" lnSpcReduction="10000"/>
          </a:bodyPr>
          <a:lstStyle/>
          <a:p>
            <a:pPr algn="l" eaLnBrk="1" hangingPunct="1"/>
            <a:r>
              <a:rPr lang="en-US" altLang="x-none" sz="2400" dirty="0">
                <a:solidFill>
                  <a:srgbClr val="CDB97D"/>
                </a:solidFill>
                <a:latin typeface="Arial" charset="0"/>
              </a:rPr>
              <a:t>DS4Ling class project presentation</a:t>
            </a:r>
          </a:p>
        </p:txBody>
      </p:sp>
      <p:sp>
        <p:nvSpPr>
          <p:cNvPr id="13317" name="Rectangle 3"/>
          <p:cNvSpPr txBox="1">
            <a:spLocks noChangeArrowheads="1"/>
          </p:cNvSpPr>
          <p:nvPr/>
        </p:nvSpPr>
        <p:spPr bwMode="auto">
          <a:xfrm>
            <a:off x="231775" y="4209478"/>
            <a:ext cx="5984875"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20000"/>
              </a:spcBef>
              <a:buClr>
                <a:srgbClr val="000000"/>
              </a:buClr>
            </a:pPr>
            <a:r>
              <a:rPr lang="en-US" altLang="x-none" sz="2000">
                <a:solidFill>
                  <a:srgbClr val="CDB97D"/>
                </a:solidFill>
              </a:rPr>
              <a:t>Yan Wang</a:t>
            </a:r>
            <a:endParaRPr lang="en-US" altLang="x-none" sz="2000" dirty="0">
              <a:solidFill>
                <a:srgbClr val="CDB97D"/>
              </a:solidFill>
            </a:endParaRPr>
          </a:p>
          <a:p>
            <a:pPr eaLnBrk="1" hangingPunct="1">
              <a:spcBef>
                <a:spcPct val="20000"/>
              </a:spcBef>
              <a:buClr>
                <a:srgbClr val="000000"/>
              </a:buClr>
            </a:pPr>
            <a:r>
              <a:rPr lang="en-US" altLang="x-none" sz="2000" dirty="0">
                <a:solidFill>
                  <a:srgbClr val="CDB97D"/>
                </a:solidFill>
              </a:rPr>
              <a:t>University of Pittsburgh</a:t>
            </a:r>
          </a:p>
          <a:p>
            <a:pPr eaLnBrk="1" hangingPunct="1">
              <a:spcBef>
                <a:spcPct val="20000"/>
              </a:spcBef>
              <a:buClr>
                <a:srgbClr val="000000"/>
              </a:buClr>
            </a:pPr>
            <a:r>
              <a:rPr lang="en-US" altLang="x-none" sz="2000" dirty="0">
                <a:solidFill>
                  <a:srgbClr val="CDB97D"/>
                </a:solidFill>
              </a:rPr>
              <a:t>Dec 6, 2021</a:t>
            </a:r>
          </a:p>
        </p:txBody>
      </p:sp>
    </p:spTree>
    <p:extLst>
      <p:ext uri="{BB962C8B-B14F-4D97-AF65-F5344CB8AC3E}">
        <p14:creationId xmlns:p14="http://schemas.microsoft.com/office/powerpoint/2010/main" val="442230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BE2835-2034-B947-ADCC-5C9A9CA1D056}"/>
              </a:ext>
            </a:extLst>
          </p:cNvPr>
          <p:cNvSpPr>
            <a:spLocks noGrp="1"/>
          </p:cNvSpPr>
          <p:nvPr>
            <p:ph type="sldNum" sz="quarter" idx="12"/>
          </p:nvPr>
        </p:nvSpPr>
        <p:spPr/>
        <p:txBody>
          <a:bodyPr/>
          <a:lstStyle/>
          <a:p>
            <a:pPr>
              <a:defRPr/>
            </a:pPr>
            <a:fld id="{8D6A0E6C-6943-0C4C-B138-EFDA6C710D29}" type="slidenum">
              <a:rPr lang="en-US" smtClean="0"/>
              <a:pPr>
                <a:defRPr/>
              </a:pPr>
              <a:t>10</a:t>
            </a:fld>
            <a:endParaRPr lang="en-US" dirty="0"/>
          </a:p>
        </p:txBody>
      </p:sp>
      <p:pic>
        <p:nvPicPr>
          <p:cNvPr id="4" name="Picture 3" descr="Graphical user interface&#10;&#10;Description automatically generated">
            <a:extLst>
              <a:ext uri="{FF2B5EF4-FFF2-40B4-BE49-F238E27FC236}">
                <a16:creationId xmlns:a16="http://schemas.microsoft.com/office/drawing/2014/main" id="{02448A07-8B63-8A49-8C55-201C44B3345C}"/>
              </a:ext>
            </a:extLst>
          </p:cNvPr>
          <p:cNvPicPr>
            <a:picLocks noChangeAspect="1"/>
          </p:cNvPicPr>
          <p:nvPr/>
        </p:nvPicPr>
        <p:blipFill rotWithShape="1">
          <a:blip r:embed="rId3"/>
          <a:srcRect l="7057"/>
          <a:stretch/>
        </p:blipFill>
        <p:spPr>
          <a:xfrm>
            <a:off x="322603" y="1291857"/>
            <a:ext cx="8498794" cy="2378381"/>
          </a:xfrm>
          <a:prstGeom prst="rect">
            <a:avLst/>
          </a:prstGeom>
        </p:spPr>
      </p:pic>
      <p:sp>
        <p:nvSpPr>
          <p:cNvPr id="5" name="TextBox 4">
            <a:extLst>
              <a:ext uri="{FF2B5EF4-FFF2-40B4-BE49-F238E27FC236}">
                <a16:creationId xmlns:a16="http://schemas.microsoft.com/office/drawing/2014/main" id="{9E82493F-8CEC-AA41-AFDD-89105F4FD7C8}"/>
              </a:ext>
            </a:extLst>
          </p:cNvPr>
          <p:cNvSpPr txBox="1"/>
          <p:nvPr/>
        </p:nvSpPr>
        <p:spPr>
          <a:xfrm>
            <a:off x="101600" y="805686"/>
            <a:ext cx="972457" cy="369332"/>
          </a:xfrm>
          <a:prstGeom prst="rect">
            <a:avLst/>
          </a:prstGeom>
          <a:noFill/>
        </p:spPr>
        <p:txBody>
          <a:bodyPr wrap="square" rtlCol="0">
            <a:spAutoFit/>
          </a:bodyPr>
          <a:lstStyle/>
          <a:p>
            <a:r>
              <a:rPr lang="en-US" dirty="0">
                <a:solidFill>
                  <a:srgbClr val="002060"/>
                </a:solidFill>
              </a:rPr>
              <a:t>Df1</a:t>
            </a:r>
          </a:p>
        </p:txBody>
      </p:sp>
      <p:pic>
        <p:nvPicPr>
          <p:cNvPr id="7" name="Picture 6" descr="Graphical user interface, text&#10;&#10;Description automatically generated">
            <a:extLst>
              <a:ext uri="{FF2B5EF4-FFF2-40B4-BE49-F238E27FC236}">
                <a16:creationId xmlns:a16="http://schemas.microsoft.com/office/drawing/2014/main" id="{64183222-69AC-A748-B9B7-EB8087928CCB}"/>
              </a:ext>
            </a:extLst>
          </p:cNvPr>
          <p:cNvPicPr>
            <a:picLocks noChangeAspect="1"/>
          </p:cNvPicPr>
          <p:nvPr/>
        </p:nvPicPr>
        <p:blipFill>
          <a:blip r:embed="rId4"/>
          <a:stretch>
            <a:fillRect/>
          </a:stretch>
        </p:blipFill>
        <p:spPr>
          <a:xfrm>
            <a:off x="145143" y="3117854"/>
            <a:ext cx="6052457" cy="3554106"/>
          </a:xfrm>
          <a:prstGeom prst="rect">
            <a:avLst/>
          </a:prstGeom>
        </p:spPr>
      </p:pic>
      <p:pic>
        <p:nvPicPr>
          <p:cNvPr id="9" name="Picture 8" descr="Table&#10;&#10;Description automatically generated">
            <a:extLst>
              <a:ext uri="{FF2B5EF4-FFF2-40B4-BE49-F238E27FC236}">
                <a16:creationId xmlns:a16="http://schemas.microsoft.com/office/drawing/2014/main" id="{65F11864-A1C6-8840-AA4C-B390E8C85CBC}"/>
              </a:ext>
            </a:extLst>
          </p:cNvPr>
          <p:cNvPicPr>
            <a:picLocks noChangeAspect="1"/>
          </p:cNvPicPr>
          <p:nvPr/>
        </p:nvPicPr>
        <p:blipFill rotWithShape="1">
          <a:blip r:embed="rId5"/>
          <a:srcRect l="11612"/>
          <a:stretch/>
        </p:blipFill>
        <p:spPr>
          <a:xfrm>
            <a:off x="4957763" y="4845805"/>
            <a:ext cx="4041094" cy="838726"/>
          </a:xfrm>
          <a:prstGeom prst="rect">
            <a:avLst/>
          </a:prstGeom>
        </p:spPr>
      </p:pic>
      <p:sp>
        <p:nvSpPr>
          <p:cNvPr id="10" name="TextBox 9">
            <a:extLst>
              <a:ext uri="{FF2B5EF4-FFF2-40B4-BE49-F238E27FC236}">
                <a16:creationId xmlns:a16="http://schemas.microsoft.com/office/drawing/2014/main" id="{2D391229-3270-5548-B9F4-6CEE1EAA1CB3}"/>
              </a:ext>
            </a:extLst>
          </p:cNvPr>
          <p:cNvSpPr txBox="1"/>
          <p:nvPr/>
        </p:nvSpPr>
        <p:spPr>
          <a:xfrm>
            <a:off x="7094725" y="4446552"/>
            <a:ext cx="747320" cy="369332"/>
          </a:xfrm>
          <a:prstGeom prst="rect">
            <a:avLst/>
          </a:prstGeom>
          <a:noFill/>
        </p:spPr>
        <p:txBody>
          <a:bodyPr wrap="none" rtlCol="0">
            <a:spAutoFit/>
          </a:bodyPr>
          <a:lstStyle/>
          <a:p>
            <a:r>
              <a:rPr lang="en-US" dirty="0">
                <a:solidFill>
                  <a:srgbClr val="002060"/>
                </a:solidFill>
              </a:rPr>
              <a:t>Df1_2</a:t>
            </a:r>
          </a:p>
        </p:txBody>
      </p:sp>
    </p:spTree>
    <p:extLst>
      <p:ext uri="{BB962C8B-B14F-4D97-AF65-F5344CB8AC3E}">
        <p14:creationId xmlns:p14="http://schemas.microsoft.com/office/powerpoint/2010/main" val="262679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808E5D-CB82-D34A-8CAE-C00D5B95EA8F}"/>
              </a:ext>
            </a:extLst>
          </p:cNvPr>
          <p:cNvSpPr>
            <a:spLocks noGrp="1"/>
          </p:cNvSpPr>
          <p:nvPr>
            <p:ph type="sldNum" sz="quarter" idx="12"/>
          </p:nvPr>
        </p:nvSpPr>
        <p:spPr/>
        <p:txBody>
          <a:bodyPr/>
          <a:lstStyle/>
          <a:p>
            <a:pPr>
              <a:defRPr/>
            </a:pPr>
            <a:fld id="{8D6A0E6C-6943-0C4C-B138-EFDA6C710D29}" type="slidenum">
              <a:rPr lang="en-US" smtClean="0"/>
              <a:pPr>
                <a:defRPr/>
              </a:pPr>
              <a:t>11</a:t>
            </a:fld>
            <a:endParaRPr lang="en-US" dirty="0"/>
          </a:p>
        </p:txBody>
      </p:sp>
      <p:pic>
        <p:nvPicPr>
          <p:cNvPr id="4" name="Picture 3" descr="Table&#10;&#10;Description automatically generated">
            <a:extLst>
              <a:ext uri="{FF2B5EF4-FFF2-40B4-BE49-F238E27FC236}">
                <a16:creationId xmlns:a16="http://schemas.microsoft.com/office/drawing/2014/main" id="{6C3ADD84-7147-C441-A7BB-ACBE67D32211}"/>
              </a:ext>
            </a:extLst>
          </p:cNvPr>
          <p:cNvPicPr>
            <a:picLocks noChangeAspect="1"/>
          </p:cNvPicPr>
          <p:nvPr/>
        </p:nvPicPr>
        <p:blipFill>
          <a:blip r:embed="rId3"/>
          <a:stretch>
            <a:fillRect/>
          </a:stretch>
        </p:blipFill>
        <p:spPr>
          <a:xfrm>
            <a:off x="381000" y="1993900"/>
            <a:ext cx="7962900" cy="4305300"/>
          </a:xfrm>
          <a:prstGeom prst="rect">
            <a:avLst/>
          </a:prstGeom>
        </p:spPr>
      </p:pic>
      <p:sp>
        <p:nvSpPr>
          <p:cNvPr id="5" name="TextBox 4">
            <a:extLst>
              <a:ext uri="{FF2B5EF4-FFF2-40B4-BE49-F238E27FC236}">
                <a16:creationId xmlns:a16="http://schemas.microsoft.com/office/drawing/2014/main" id="{16A93CCC-2331-7449-82D5-E5C42C4730DC}"/>
              </a:ext>
            </a:extLst>
          </p:cNvPr>
          <p:cNvSpPr txBox="1"/>
          <p:nvPr/>
        </p:nvSpPr>
        <p:spPr>
          <a:xfrm>
            <a:off x="381000" y="841829"/>
            <a:ext cx="7059706" cy="892552"/>
          </a:xfrm>
          <a:prstGeom prst="rect">
            <a:avLst/>
          </a:prstGeom>
          <a:noFill/>
        </p:spPr>
        <p:txBody>
          <a:bodyPr wrap="square" rtlCol="0">
            <a:spAutoFit/>
          </a:bodyPr>
          <a:lstStyle/>
          <a:p>
            <a:r>
              <a:rPr lang="en-US" sz="2600" dirty="0">
                <a:solidFill>
                  <a:srgbClr val="002060"/>
                </a:solidFill>
              </a:rPr>
              <a:t>Merge with OEQ (text data) by Participant ID and Symptom</a:t>
            </a:r>
          </a:p>
        </p:txBody>
      </p:sp>
    </p:spTree>
    <p:extLst>
      <p:ext uri="{BB962C8B-B14F-4D97-AF65-F5344CB8AC3E}">
        <p14:creationId xmlns:p14="http://schemas.microsoft.com/office/powerpoint/2010/main" val="132052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FAF70535-E5CC-B44D-B5C0-4CDECC602E1C}"/>
              </a:ext>
            </a:extLst>
          </p:cNvPr>
          <p:cNvPicPr>
            <a:picLocks noChangeAspect="1"/>
          </p:cNvPicPr>
          <p:nvPr/>
        </p:nvPicPr>
        <p:blipFill>
          <a:blip r:embed="rId3"/>
          <a:stretch>
            <a:fillRect/>
          </a:stretch>
        </p:blipFill>
        <p:spPr>
          <a:xfrm>
            <a:off x="4267200" y="4570500"/>
            <a:ext cx="4240843" cy="2258226"/>
          </a:xfrm>
          <a:prstGeom prst="rect">
            <a:avLst/>
          </a:prstGeom>
        </p:spPr>
      </p:pic>
      <p:sp>
        <p:nvSpPr>
          <p:cNvPr id="5" name="Slide Number Placeholder 4">
            <a:extLst>
              <a:ext uri="{FF2B5EF4-FFF2-40B4-BE49-F238E27FC236}">
                <a16:creationId xmlns:a16="http://schemas.microsoft.com/office/drawing/2014/main" id="{0DF146D4-DE4A-B443-83C0-476AE3212CDA}"/>
              </a:ext>
            </a:extLst>
          </p:cNvPr>
          <p:cNvSpPr txBox="1">
            <a:spLocks/>
          </p:cNvSpPr>
          <p:nvPr/>
        </p:nvSpPr>
        <p:spPr bwMode="auto">
          <a:xfrm>
            <a:off x="8243159" y="6360922"/>
            <a:ext cx="838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rgbClr val="002B5E"/>
                </a:solidFill>
                <a:latin typeface="Georgia" pitchFamily="-112" charset="0"/>
                <a:ea typeface="ＭＳ Ｐゴシック" pitchFamily="-112"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defRPr/>
            </a:pPr>
            <a:fld id="{F4F5F420-2BE9-A645-B826-C48ACE4D8599}" type="slidenum">
              <a:rPr lang="en-US" sz="2400" smtClean="0"/>
              <a:pPr>
                <a:defRPr/>
              </a:pPr>
              <a:t>12</a:t>
            </a:fld>
            <a:endParaRPr lang="en-US" sz="2400" dirty="0"/>
          </a:p>
        </p:txBody>
      </p:sp>
      <p:sp>
        <p:nvSpPr>
          <p:cNvPr id="4" name="Content Placeholder 2">
            <a:extLst>
              <a:ext uri="{FF2B5EF4-FFF2-40B4-BE49-F238E27FC236}">
                <a16:creationId xmlns:a16="http://schemas.microsoft.com/office/drawing/2014/main" id="{005303AE-54DA-7B41-8FC1-9DFD2BAFDD7A}"/>
              </a:ext>
            </a:extLst>
          </p:cNvPr>
          <p:cNvSpPr txBox="1">
            <a:spLocks/>
          </p:cNvSpPr>
          <p:nvPr/>
        </p:nvSpPr>
        <p:spPr bwMode="auto">
          <a:xfrm>
            <a:off x="220438" y="3429000"/>
            <a:ext cx="8923562" cy="62607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a:lstStyle>
          <a:p>
            <a:pPr marL="0" indent="0">
              <a:buFontTx/>
              <a:buNone/>
            </a:pPr>
            <a:endParaRPr lang="en-US" sz="2800" kern="0" dirty="0"/>
          </a:p>
        </p:txBody>
      </p:sp>
      <p:sp>
        <p:nvSpPr>
          <p:cNvPr id="6" name="Title 1">
            <a:extLst>
              <a:ext uri="{FF2B5EF4-FFF2-40B4-BE49-F238E27FC236}">
                <a16:creationId xmlns:a16="http://schemas.microsoft.com/office/drawing/2014/main" id="{87BA44A6-9BA3-C043-89EF-AA4068EC1238}"/>
              </a:ext>
            </a:extLst>
          </p:cNvPr>
          <p:cNvSpPr txBox="1">
            <a:spLocks/>
          </p:cNvSpPr>
          <p:nvPr/>
        </p:nvSpPr>
        <p:spPr>
          <a:xfrm>
            <a:off x="220438" y="814003"/>
            <a:ext cx="8293100" cy="838200"/>
          </a:xfrm>
          <a:prstGeom prst="rect">
            <a:avLst/>
          </a:prstGeom>
        </p:spPr>
        <p:txBody>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marL="0" indent="0">
              <a:buNone/>
            </a:pPr>
            <a:r>
              <a:rPr lang="en-US" dirty="0"/>
              <a:t>Data analysis– feature extraction</a:t>
            </a:r>
          </a:p>
          <a:p>
            <a:pPr marL="0" indent="0">
              <a:buFontTx/>
              <a:buNone/>
            </a:pPr>
            <a:endParaRPr lang="en-US" kern="0" dirty="0"/>
          </a:p>
        </p:txBody>
      </p:sp>
      <p:sp>
        <p:nvSpPr>
          <p:cNvPr id="7" name="Content Placeholder 2">
            <a:extLst>
              <a:ext uri="{FF2B5EF4-FFF2-40B4-BE49-F238E27FC236}">
                <a16:creationId xmlns:a16="http://schemas.microsoft.com/office/drawing/2014/main" id="{337B3BA1-82DC-B24A-81DA-22A48FAEBC8A}"/>
              </a:ext>
            </a:extLst>
          </p:cNvPr>
          <p:cNvSpPr txBox="1">
            <a:spLocks/>
          </p:cNvSpPr>
          <p:nvPr/>
        </p:nvSpPr>
        <p:spPr>
          <a:xfrm>
            <a:off x="240826" y="1900829"/>
            <a:ext cx="8662348" cy="2101755"/>
          </a:xfrm>
          <a:prstGeom prst="rect">
            <a:avLst/>
          </a:prstGeom>
        </p:spPr>
        <p:txBody>
          <a:bodyPr/>
          <a:lst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a:lstStyle>
          <a:p>
            <a:endParaRPr lang="en-US" kern="0" dirty="0"/>
          </a:p>
          <a:p>
            <a:endParaRPr lang="en-US" kern="0" dirty="0"/>
          </a:p>
          <a:p>
            <a:endParaRPr lang="en-US" kern="0" dirty="0"/>
          </a:p>
          <a:p>
            <a:endParaRPr lang="en-US" kern="0" dirty="0"/>
          </a:p>
        </p:txBody>
      </p:sp>
      <p:pic>
        <p:nvPicPr>
          <p:cNvPr id="8" name="Picture 7" descr="Graphical user interface, application&#10;&#10;Description automatically generated">
            <a:extLst>
              <a:ext uri="{FF2B5EF4-FFF2-40B4-BE49-F238E27FC236}">
                <a16:creationId xmlns:a16="http://schemas.microsoft.com/office/drawing/2014/main" id="{CDE5F62D-B49E-2A46-B19A-3AEE6BBD60E8}"/>
              </a:ext>
            </a:extLst>
          </p:cNvPr>
          <p:cNvPicPr>
            <a:picLocks noChangeAspect="1"/>
          </p:cNvPicPr>
          <p:nvPr/>
        </p:nvPicPr>
        <p:blipFill>
          <a:blip r:embed="rId4"/>
          <a:stretch>
            <a:fillRect/>
          </a:stretch>
        </p:blipFill>
        <p:spPr>
          <a:xfrm>
            <a:off x="4531279" y="1652203"/>
            <a:ext cx="3342287" cy="2905473"/>
          </a:xfrm>
          <a:prstGeom prst="rect">
            <a:avLst/>
          </a:prstGeom>
        </p:spPr>
      </p:pic>
      <p:pic>
        <p:nvPicPr>
          <p:cNvPr id="10" name="Picture 9" descr="A white and black sign&#10;&#10;Description automatically generated with low confidence">
            <a:extLst>
              <a:ext uri="{FF2B5EF4-FFF2-40B4-BE49-F238E27FC236}">
                <a16:creationId xmlns:a16="http://schemas.microsoft.com/office/drawing/2014/main" id="{50D5E622-ABF5-D545-B43D-F605E4C41D13}"/>
              </a:ext>
            </a:extLst>
          </p:cNvPr>
          <p:cNvPicPr>
            <a:picLocks noChangeAspect="1"/>
          </p:cNvPicPr>
          <p:nvPr/>
        </p:nvPicPr>
        <p:blipFill>
          <a:blip r:embed="rId5"/>
          <a:stretch>
            <a:fillRect/>
          </a:stretch>
        </p:blipFill>
        <p:spPr>
          <a:xfrm>
            <a:off x="407643" y="5675854"/>
            <a:ext cx="2993077" cy="93750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35232797-CFF7-434E-98A9-42B4F223ACF1}"/>
              </a:ext>
            </a:extLst>
          </p:cNvPr>
          <p:cNvPicPr>
            <a:picLocks noChangeAspect="1"/>
          </p:cNvPicPr>
          <p:nvPr/>
        </p:nvPicPr>
        <p:blipFill>
          <a:blip r:embed="rId6"/>
          <a:stretch>
            <a:fillRect/>
          </a:stretch>
        </p:blipFill>
        <p:spPr>
          <a:xfrm>
            <a:off x="407643" y="1652203"/>
            <a:ext cx="2413000" cy="3733800"/>
          </a:xfrm>
          <a:prstGeom prst="rect">
            <a:avLst/>
          </a:prstGeom>
        </p:spPr>
      </p:pic>
    </p:spTree>
    <p:extLst>
      <p:ext uri="{BB962C8B-B14F-4D97-AF65-F5344CB8AC3E}">
        <p14:creationId xmlns:p14="http://schemas.microsoft.com/office/powerpoint/2010/main" val="378713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DF146D4-DE4A-B443-83C0-476AE3212CDA}"/>
              </a:ext>
            </a:extLst>
          </p:cNvPr>
          <p:cNvSpPr txBox="1">
            <a:spLocks/>
          </p:cNvSpPr>
          <p:nvPr/>
        </p:nvSpPr>
        <p:spPr bwMode="auto">
          <a:xfrm>
            <a:off x="8243159" y="6360922"/>
            <a:ext cx="838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rgbClr val="002B5E"/>
                </a:solidFill>
                <a:latin typeface="Georgia" pitchFamily="-112" charset="0"/>
                <a:ea typeface="ＭＳ Ｐゴシック" pitchFamily="-112"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defRPr/>
            </a:pPr>
            <a:fld id="{F4F5F420-2BE9-A645-B826-C48ACE4D8599}" type="slidenum">
              <a:rPr lang="en-US" sz="2400" smtClean="0"/>
              <a:pPr>
                <a:defRPr/>
              </a:pPr>
              <a:t>13</a:t>
            </a:fld>
            <a:endParaRPr lang="en-US" sz="2400" dirty="0"/>
          </a:p>
        </p:txBody>
      </p:sp>
      <p:sp>
        <p:nvSpPr>
          <p:cNvPr id="4" name="Content Placeholder 2">
            <a:extLst>
              <a:ext uri="{FF2B5EF4-FFF2-40B4-BE49-F238E27FC236}">
                <a16:creationId xmlns:a16="http://schemas.microsoft.com/office/drawing/2014/main" id="{005303AE-54DA-7B41-8FC1-9DFD2BAFDD7A}"/>
              </a:ext>
            </a:extLst>
          </p:cNvPr>
          <p:cNvSpPr txBox="1">
            <a:spLocks/>
          </p:cNvSpPr>
          <p:nvPr/>
        </p:nvSpPr>
        <p:spPr bwMode="auto">
          <a:xfrm>
            <a:off x="220438" y="3429000"/>
            <a:ext cx="8923562" cy="62607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a:lstStyle>
          <a:p>
            <a:pPr marL="0" indent="0">
              <a:buFontTx/>
              <a:buNone/>
            </a:pPr>
            <a:endParaRPr lang="en-US" sz="2800" kern="0" dirty="0"/>
          </a:p>
        </p:txBody>
      </p:sp>
      <p:sp>
        <p:nvSpPr>
          <p:cNvPr id="6" name="Title 1">
            <a:extLst>
              <a:ext uri="{FF2B5EF4-FFF2-40B4-BE49-F238E27FC236}">
                <a16:creationId xmlns:a16="http://schemas.microsoft.com/office/drawing/2014/main" id="{87BA44A6-9BA3-C043-89EF-AA4068EC1238}"/>
              </a:ext>
            </a:extLst>
          </p:cNvPr>
          <p:cNvSpPr txBox="1">
            <a:spLocks/>
          </p:cNvSpPr>
          <p:nvPr/>
        </p:nvSpPr>
        <p:spPr>
          <a:xfrm>
            <a:off x="425450" y="1018776"/>
            <a:ext cx="8293100" cy="838200"/>
          </a:xfrm>
          <a:prstGeom prst="rect">
            <a:avLst/>
          </a:prstGeom>
        </p:spPr>
        <p:txBody>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marL="0" indent="0">
              <a:buNone/>
            </a:pPr>
            <a:r>
              <a:rPr lang="en-US" dirty="0"/>
              <a:t>Data analysis </a:t>
            </a:r>
            <a:endParaRPr lang="en-US" kern="0" dirty="0"/>
          </a:p>
        </p:txBody>
      </p:sp>
      <p:sp>
        <p:nvSpPr>
          <p:cNvPr id="7" name="Content Placeholder 2">
            <a:extLst>
              <a:ext uri="{FF2B5EF4-FFF2-40B4-BE49-F238E27FC236}">
                <a16:creationId xmlns:a16="http://schemas.microsoft.com/office/drawing/2014/main" id="{337B3BA1-82DC-B24A-81DA-22A48FAEBC8A}"/>
              </a:ext>
            </a:extLst>
          </p:cNvPr>
          <p:cNvSpPr txBox="1">
            <a:spLocks/>
          </p:cNvSpPr>
          <p:nvPr/>
        </p:nvSpPr>
        <p:spPr>
          <a:xfrm>
            <a:off x="240826" y="1900829"/>
            <a:ext cx="8662348" cy="2101755"/>
          </a:xfrm>
          <a:prstGeom prst="rect">
            <a:avLst/>
          </a:prstGeom>
        </p:spPr>
        <p:txBody>
          <a:bodyPr/>
          <a:lst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a:lstStyle>
          <a:p>
            <a:endParaRPr lang="en-US" kern="0" dirty="0"/>
          </a:p>
          <a:p>
            <a:endParaRPr lang="en-US" kern="0" dirty="0"/>
          </a:p>
          <a:p>
            <a:endParaRPr lang="en-US" kern="0" dirty="0"/>
          </a:p>
          <a:p>
            <a:endParaRPr lang="en-US" kern="0" dirty="0"/>
          </a:p>
        </p:txBody>
      </p:sp>
      <p:sp>
        <p:nvSpPr>
          <p:cNvPr id="11" name="TextBox 10">
            <a:extLst>
              <a:ext uri="{FF2B5EF4-FFF2-40B4-BE49-F238E27FC236}">
                <a16:creationId xmlns:a16="http://schemas.microsoft.com/office/drawing/2014/main" id="{59195E7C-3343-A54C-B0CD-7407E33ABB65}"/>
              </a:ext>
            </a:extLst>
          </p:cNvPr>
          <p:cNvSpPr txBox="1"/>
          <p:nvPr/>
        </p:nvSpPr>
        <p:spPr>
          <a:xfrm>
            <a:off x="425450" y="2053572"/>
            <a:ext cx="8293100" cy="3170099"/>
          </a:xfrm>
          <a:prstGeom prst="rect">
            <a:avLst/>
          </a:prstGeom>
          <a:noFill/>
        </p:spPr>
        <p:txBody>
          <a:bodyPr wrap="square" rtlCol="0">
            <a:spAutoFit/>
          </a:bodyPr>
          <a:lstStyle/>
          <a:p>
            <a:r>
              <a:rPr lang="en-US" sz="2500" dirty="0">
                <a:solidFill>
                  <a:schemeClr val="bg2"/>
                </a:solidFill>
              </a:rPr>
              <a:t>Linear mixed effects model</a:t>
            </a:r>
          </a:p>
          <a:p>
            <a:r>
              <a:rPr lang="en-US" sz="2500" dirty="0">
                <a:solidFill>
                  <a:schemeClr val="bg2"/>
                </a:solidFill>
              </a:rPr>
              <a:t>Random effects: participant ID</a:t>
            </a:r>
          </a:p>
          <a:p>
            <a:r>
              <a:rPr lang="en-US" sz="2500" dirty="0">
                <a:solidFill>
                  <a:schemeClr val="bg2"/>
                </a:solidFill>
              </a:rPr>
              <a:t>Covariates: participant social demographic factors, e.g., marriage status, age, education, employment</a:t>
            </a:r>
          </a:p>
          <a:p>
            <a:endParaRPr lang="en-US" sz="2500" dirty="0">
              <a:solidFill>
                <a:schemeClr val="bg2"/>
              </a:solidFill>
            </a:endParaRPr>
          </a:p>
          <a:p>
            <a:r>
              <a:rPr lang="en-US" sz="2500" dirty="0">
                <a:solidFill>
                  <a:schemeClr val="bg2"/>
                </a:solidFill>
              </a:rPr>
              <a:t>Fixed effects: baseline symptom controllability score and individual linguistic features or new predictors created by PCA on all the individual linguistic features</a:t>
            </a:r>
          </a:p>
        </p:txBody>
      </p:sp>
    </p:spTree>
    <p:extLst>
      <p:ext uri="{BB962C8B-B14F-4D97-AF65-F5344CB8AC3E}">
        <p14:creationId xmlns:p14="http://schemas.microsoft.com/office/powerpoint/2010/main" val="3196462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7BA44A6-9BA3-C043-89EF-AA4068EC1238}"/>
              </a:ext>
            </a:extLst>
          </p:cNvPr>
          <p:cNvSpPr txBox="1">
            <a:spLocks/>
          </p:cNvSpPr>
          <p:nvPr/>
        </p:nvSpPr>
        <p:spPr>
          <a:xfrm>
            <a:off x="240826" y="935123"/>
            <a:ext cx="8293100" cy="838200"/>
          </a:xfrm>
          <a:prstGeom prst="rect">
            <a:avLst/>
          </a:prstGeom>
        </p:spPr>
        <p:txBody>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marL="0" indent="0">
              <a:buNone/>
            </a:pPr>
            <a:endParaRPr lang="en-US" kern="0" dirty="0"/>
          </a:p>
        </p:txBody>
      </p:sp>
      <p:sp>
        <p:nvSpPr>
          <p:cNvPr id="7" name="Content Placeholder 2">
            <a:extLst>
              <a:ext uri="{FF2B5EF4-FFF2-40B4-BE49-F238E27FC236}">
                <a16:creationId xmlns:a16="http://schemas.microsoft.com/office/drawing/2014/main" id="{337B3BA1-82DC-B24A-81DA-22A48FAEBC8A}"/>
              </a:ext>
            </a:extLst>
          </p:cNvPr>
          <p:cNvSpPr txBox="1">
            <a:spLocks/>
          </p:cNvSpPr>
          <p:nvPr/>
        </p:nvSpPr>
        <p:spPr>
          <a:xfrm>
            <a:off x="240826" y="1900829"/>
            <a:ext cx="8662348" cy="2101755"/>
          </a:xfrm>
          <a:prstGeom prst="rect">
            <a:avLst/>
          </a:prstGeom>
        </p:spPr>
        <p:txBody>
          <a:bodyPr/>
          <a:lst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a:lstStyle>
          <a:p>
            <a:endParaRPr lang="en-US" kern="0" dirty="0"/>
          </a:p>
          <a:p>
            <a:endParaRPr lang="en-US" kern="0" dirty="0"/>
          </a:p>
          <a:p>
            <a:endParaRPr lang="en-US" kern="0" dirty="0"/>
          </a:p>
          <a:p>
            <a:endParaRPr lang="en-US" kern="0" dirty="0"/>
          </a:p>
        </p:txBody>
      </p:sp>
      <p:sp>
        <p:nvSpPr>
          <p:cNvPr id="8" name="TextBox 7">
            <a:extLst>
              <a:ext uri="{FF2B5EF4-FFF2-40B4-BE49-F238E27FC236}">
                <a16:creationId xmlns:a16="http://schemas.microsoft.com/office/drawing/2014/main" id="{5259DAF5-7C0F-EE48-A6DA-4E2714650BB0}"/>
              </a:ext>
            </a:extLst>
          </p:cNvPr>
          <p:cNvSpPr txBox="1"/>
          <p:nvPr/>
        </p:nvSpPr>
        <p:spPr>
          <a:xfrm>
            <a:off x="240826" y="2984272"/>
            <a:ext cx="4951768" cy="430887"/>
          </a:xfrm>
          <a:prstGeom prst="rect">
            <a:avLst/>
          </a:prstGeom>
          <a:noFill/>
        </p:spPr>
        <p:txBody>
          <a:bodyPr wrap="square" rtlCol="0">
            <a:spAutoFit/>
          </a:bodyPr>
          <a:lstStyle/>
          <a:p>
            <a:r>
              <a:rPr lang="en-US" sz="2200" dirty="0"/>
              <a:t>De-identify qualitative dataset </a:t>
            </a:r>
          </a:p>
        </p:txBody>
      </p:sp>
      <p:pic>
        <p:nvPicPr>
          <p:cNvPr id="12" name="Picture 11" descr="Logo&#10;&#10;Description automatically generated with medium confidence">
            <a:extLst>
              <a:ext uri="{FF2B5EF4-FFF2-40B4-BE49-F238E27FC236}">
                <a16:creationId xmlns:a16="http://schemas.microsoft.com/office/drawing/2014/main" id="{81B49E82-6635-754D-8E91-859F5462CEED}"/>
              </a:ext>
            </a:extLst>
          </p:cNvPr>
          <p:cNvPicPr>
            <a:picLocks noChangeAspect="1"/>
          </p:cNvPicPr>
          <p:nvPr/>
        </p:nvPicPr>
        <p:blipFill>
          <a:blip r:embed="rId3"/>
          <a:stretch>
            <a:fillRect/>
          </a:stretch>
        </p:blipFill>
        <p:spPr>
          <a:xfrm>
            <a:off x="1234739" y="4371632"/>
            <a:ext cx="1481971" cy="282501"/>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510E36F3-6986-494A-BF3D-3195EFD77701}"/>
              </a:ext>
            </a:extLst>
          </p:cNvPr>
          <p:cNvPicPr>
            <a:picLocks noChangeAspect="1"/>
          </p:cNvPicPr>
          <p:nvPr/>
        </p:nvPicPr>
        <p:blipFill>
          <a:blip r:embed="rId4"/>
          <a:stretch>
            <a:fillRect/>
          </a:stretch>
        </p:blipFill>
        <p:spPr>
          <a:xfrm>
            <a:off x="3171006" y="1900829"/>
            <a:ext cx="4951767" cy="4135114"/>
          </a:xfrm>
          <a:prstGeom prst="rect">
            <a:avLst/>
          </a:prstGeom>
        </p:spPr>
      </p:pic>
      <p:sp>
        <p:nvSpPr>
          <p:cNvPr id="5" name="Slide Number Placeholder 4">
            <a:extLst>
              <a:ext uri="{FF2B5EF4-FFF2-40B4-BE49-F238E27FC236}">
                <a16:creationId xmlns:a16="http://schemas.microsoft.com/office/drawing/2014/main" id="{0DF146D4-DE4A-B443-83C0-476AE3212CDA}"/>
              </a:ext>
            </a:extLst>
          </p:cNvPr>
          <p:cNvSpPr txBox="1">
            <a:spLocks/>
          </p:cNvSpPr>
          <p:nvPr/>
        </p:nvSpPr>
        <p:spPr bwMode="auto">
          <a:xfrm>
            <a:off x="7924800" y="6299200"/>
            <a:ext cx="838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rgbClr val="002B5E"/>
                </a:solidFill>
                <a:latin typeface="Georgia" pitchFamily="-112" charset="0"/>
                <a:ea typeface="ＭＳ Ｐゴシック" pitchFamily="-112"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defRPr/>
            </a:pPr>
            <a:fld id="{F4F5F420-2BE9-A645-B826-C48ACE4D8599}" type="slidenum">
              <a:rPr lang="en-US" sz="2400" smtClean="0"/>
              <a:pPr>
                <a:defRPr/>
              </a:pPr>
              <a:t>14</a:t>
            </a:fld>
            <a:endParaRPr lang="en-US" sz="2400" dirty="0"/>
          </a:p>
        </p:txBody>
      </p:sp>
      <p:sp>
        <p:nvSpPr>
          <p:cNvPr id="11" name="Title 1">
            <a:extLst>
              <a:ext uri="{FF2B5EF4-FFF2-40B4-BE49-F238E27FC236}">
                <a16:creationId xmlns:a16="http://schemas.microsoft.com/office/drawing/2014/main" id="{283275F8-BCC3-094E-8EE9-9727D63E4C75}"/>
              </a:ext>
            </a:extLst>
          </p:cNvPr>
          <p:cNvSpPr txBox="1">
            <a:spLocks/>
          </p:cNvSpPr>
          <p:nvPr/>
        </p:nvSpPr>
        <p:spPr>
          <a:xfrm>
            <a:off x="425450" y="1018776"/>
            <a:ext cx="8293100" cy="838200"/>
          </a:xfrm>
          <a:prstGeom prst="rect">
            <a:avLst/>
          </a:prstGeom>
        </p:spPr>
        <p:txBody>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marL="0" indent="0">
              <a:buNone/>
            </a:pPr>
            <a:r>
              <a:rPr lang="en-US" dirty="0"/>
              <a:t>Data sharing plan </a:t>
            </a:r>
            <a:endParaRPr lang="en-US" kern="0" dirty="0"/>
          </a:p>
        </p:txBody>
      </p:sp>
    </p:spTree>
    <p:extLst>
      <p:ext uri="{BB962C8B-B14F-4D97-AF65-F5344CB8AC3E}">
        <p14:creationId xmlns:p14="http://schemas.microsoft.com/office/powerpoint/2010/main" val="188562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81678E-8E59-E246-A65C-B6D877FE72AE}"/>
              </a:ext>
            </a:extLst>
          </p:cNvPr>
          <p:cNvSpPr>
            <a:spLocks noGrp="1"/>
          </p:cNvSpPr>
          <p:nvPr>
            <p:ph type="sldNum" sz="quarter" idx="12"/>
          </p:nvPr>
        </p:nvSpPr>
        <p:spPr/>
        <p:txBody>
          <a:bodyPr/>
          <a:lstStyle/>
          <a:p>
            <a:pPr>
              <a:defRPr/>
            </a:pPr>
            <a:fld id="{8D6A0E6C-6943-0C4C-B138-EFDA6C710D29}" type="slidenum">
              <a:rPr lang="en-US" smtClean="0"/>
              <a:pPr>
                <a:defRPr/>
              </a:pPr>
              <a:t>15</a:t>
            </a:fld>
            <a:endParaRPr lang="en-US" dirty="0"/>
          </a:p>
        </p:txBody>
      </p:sp>
      <p:sp>
        <p:nvSpPr>
          <p:cNvPr id="3" name="Title 1">
            <a:extLst>
              <a:ext uri="{FF2B5EF4-FFF2-40B4-BE49-F238E27FC236}">
                <a16:creationId xmlns:a16="http://schemas.microsoft.com/office/drawing/2014/main" id="{BDB7E9AB-EE27-F840-AF5E-3FD7D17F00E4}"/>
              </a:ext>
            </a:extLst>
          </p:cNvPr>
          <p:cNvSpPr txBox="1">
            <a:spLocks/>
          </p:cNvSpPr>
          <p:nvPr/>
        </p:nvSpPr>
        <p:spPr>
          <a:xfrm>
            <a:off x="567799" y="888343"/>
            <a:ext cx="8293100" cy="838200"/>
          </a:xfrm>
          <a:prstGeom prst="rect">
            <a:avLst/>
          </a:prstGeom>
        </p:spPr>
        <p:txBody>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marL="0" indent="0">
              <a:buNone/>
            </a:pPr>
            <a:r>
              <a:rPr lang="en-US" dirty="0"/>
              <a:t>Results </a:t>
            </a:r>
            <a:endParaRPr lang="en-US" kern="0" dirty="0"/>
          </a:p>
        </p:txBody>
      </p:sp>
      <p:sp>
        <p:nvSpPr>
          <p:cNvPr id="5" name="TextBox 4">
            <a:extLst>
              <a:ext uri="{FF2B5EF4-FFF2-40B4-BE49-F238E27FC236}">
                <a16:creationId xmlns:a16="http://schemas.microsoft.com/office/drawing/2014/main" id="{6C772192-F1E7-8640-A06E-92F38098685E}"/>
              </a:ext>
            </a:extLst>
          </p:cNvPr>
          <p:cNvSpPr txBox="1"/>
          <p:nvPr/>
        </p:nvSpPr>
        <p:spPr>
          <a:xfrm>
            <a:off x="567799" y="1726543"/>
            <a:ext cx="7818665" cy="584775"/>
          </a:xfrm>
          <a:prstGeom prst="rect">
            <a:avLst/>
          </a:prstGeom>
          <a:noFill/>
        </p:spPr>
        <p:txBody>
          <a:bodyPr wrap="square" rtlCol="0">
            <a:spAutoFit/>
          </a:bodyPr>
          <a:lstStyle/>
          <a:p>
            <a:r>
              <a:rPr lang="en-US" sz="3200" kern="0" dirty="0">
                <a:solidFill>
                  <a:srgbClr val="002B5E"/>
                </a:solidFill>
                <a:latin typeface="+mn-lt"/>
                <a:ea typeface="+mn-ea"/>
                <a:cs typeface="+mn-cs"/>
              </a:rPr>
              <a:t>Perceived controllability @ 8 weeks </a:t>
            </a:r>
          </a:p>
        </p:txBody>
      </p:sp>
      <p:pic>
        <p:nvPicPr>
          <p:cNvPr id="6" name="Picture 5" descr="Chart, histogram&#10;&#10;Description automatically generated">
            <a:extLst>
              <a:ext uri="{FF2B5EF4-FFF2-40B4-BE49-F238E27FC236}">
                <a16:creationId xmlns:a16="http://schemas.microsoft.com/office/drawing/2014/main" id="{CA5A6A92-5CA4-E644-B9BA-12FFAA5248BF}"/>
              </a:ext>
            </a:extLst>
          </p:cNvPr>
          <p:cNvPicPr>
            <a:picLocks noChangeAspect="1"/>
          </p:cNvPicPr>
          <p:nvPr/>
        </p:nvPicPr>
        <p:blipFill>
          <a:blip r:embed="rId3"/>
          <a:stretch>
            <a:fillRect/>
          </a:stretch>
        </p:blipFill>
        <p:spPr>
          <a:xfrm>
            <a:off x="-18669" y="3043965"/>
            <a:ext cx="4495800" cy="2753585"/>
          </a:xfrm>
          <a:prstGeom prst="rect">
            <a:avLst/>
          </a:prstGeom>
        </p:spPr>
      </p:pic>
      <p:pic>
        <p:nvPicPr>
          <p:cNvPr id="9" name="Picture 8" descr="Chart&#10;&#10;Description automatically generated">
            <a:extLst>
              <a:ext uri="{FF2B5EF4-FFF2-40B4-BE49-F238E27FC236}">
                <a16:creationId xmlns:a16="http://schemas.microsoft.com/office/drawing/2014/main" id="{53041673-B766-AE46-A244-164C81791E54}"/>
              </a:ext>
            </a:extLst>
          </p:cNvPr>
          <p:cNvPicPr>
            <a:picLocks noChangeAspect="1"/>
          </p:cNvPicPr>
          <p:nvPr/>
        </p:nvPicPr>
        <p:blipFill>
          <a:blip r:embed="rId4"/>
          <a:stretch>
            <a:fillRect/>
          </a:stretch>
        </p:blipFill>
        <p:spPr>
          <a:xfrm>
            <a:off x="4477131" y="3043965"/>
            <a:ext cx="4495800" cy="2753585"/>
          </a:xfrm>
          <a:prstGeom prst="rect">
            <a:avLst/>
          </a:prstGeom>
        </p:spPr>
      </p:pic>
    </p:spTree>
    <p:extLst>
      <p:ext uri="{BB962C8B-B14F-4D97-AF65-F5344CB8AC3E}">
        <p14:creationId xmlns:p14="http://schemas.microsoft.com/office/powerpoint/2010/main" val="4030012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histogram&#10;&#10;Description automatically generated">
            <a:extLst>
              <a:ext uri="{FF2B5EF4-FFF2-40B4-BE49-F238E27FC236}">
                <a16:creationId xmlns:a16="http://schemas.microsoft.com/office/drawing/2014/main" id="{795E7061-223D-814D-A032-1E8363E5D5B9}"/>
              </a:ext>
            </a:extLst>
          </p:cNvPr>
          <p:cNvPicPr>
            <a:picLocks noChangeAspect="1"/>
          </p:cNvPicPr>
          <p:nvPr/>
        </p:nvPicPr>
        <p:blipFill>
          <a:blip r:embed="rId3"/>
          <a:stretch>
            <a:fillRect/>
          </a:stretch>
        </p:blipFill>
        <p:spPr>
          <a:xfrm>
            <a:off x="4373310" y="3673726"/>
            <a:ext cx="4511681" cy="2854074"/>
          </a:xfrm>
          <a:prstGeom prst="rect">
            <a:avLst/>
          </a:prstGeom>
        </p:spPr>
      </p:pic>
      <p:pic>
        <p:nvPicPr>
          <p:cNvPr id="7" name="Picture 6" descr="Chart, histogram&#10;&#10;Description automatically generated">
            <a:extLst>
              <a:ext uri="{FF2B5EF4-FFF2-40B4-BE49-F238E27FC236}">
                <a16:creationId xmlns:a16="http://schemas.microsoft.com/office/drawing/2014/main" id="{7732351D-26B0-F645-BC5D-67F4BFDCB1F0}"/>
              </a:ext>
            </a:extLst>
          </p:cNvPr>
          <p:cNvPicPr>
            <a:picLocks noChangeAspect="1"/>
          </p:cNvPicPr>
          <p:nvPr/>
        </p:nvPicPr>
        <p:blipFill>
          <a:blip r:embed="rId4"/>
          <a:stretch>
            <a:fillRect/>
          </a:stretch>
        </p:blipFill>
        <p:spPr>
          <a:xfrm>
            <a:off x="4296068" y="1030515"/>
            <a:ext cx="4666166" cy="2951801"/>
          </a:xfrm>
          <a:prstGeom prst="rect">
            <a:avLst/>
          </a:prstGeom>
        </p:spPr>
      </p:pic>
      <p:sp>
        <p:nvSpPr>
          <p:cNvPr id="2" name="Slide Number Placeholder 1">
            <a:extLst>
              <a:ext uri="{FF2B5EF4-FFF2-40B4-BE49-F238E27FC236}">
                <a16:creationId xmlns:a16="http://schemas.microsoft.com/office/drawing/2014/main" id="{62AD5BC4-3610-5743-811E-0486F32CB5DE}"/>
              </a:ext>
            </a:extLst>
          </p:cNvPr>
          <p:cNvSpPr>
            <a:spLocks noGrp="1"/>
          </p:cNvSpPr>
          <p:nvPr>
            <p:ph type="sldNum" sz="quarter" idx="12"/>
          </p:nvPr>
        </p:nvSpPr>
        <p:spPr>
          <a:xfrm>
            <a:off x="8124033" y="6306213"/>
            <a:ext cx="838200" cy="457200"/>
          </a:xfrm>
        </p:spPr>
        <p:txBody>
          <a:bodyPr/>
          <a:lstStyle/>
          <a:p>
            <a:pPr>
              <a:defRPr/>
            </a:pPr>
            <a:fld id="{8D6A0E6C-6943-0C4C-B138-EFDA6C710D29}" type="slidenum">
              <a:rPr lang="en-US" smtClean="0"/>
              <a:pPr>
                <a:defRPr/>
              </a:pPr>
              <a:t>16</a:t>
            </a:fld>
            <a:endParaRPr lang="en-US" dirty="0"/>
          </a:p>
        </p:txBody>
      </p:sp>
      <p:sp>
        <p:nvSpPr>
          <p:cNvPr id="4" name="TextBox 3">
            <a:extLst>
              <a:ext uri="{FF2B5EF4-FFF2-40B4-BE49-F238E27FC236}">
                <a16:creationId xmlns:a16="http://schemas.microsoft.com/office/drawing/2014/main" id="{93A0E2B0-32EC-514B-BF6A-6C97BCB3B11B}"/>
              </a:ext>
            </a:extLst>
          </p:cNvPr>
          <p:cNvSpPr txBox="1"/>
          <p:nvPr/>
        </p:nvSpPr>
        <p:spPr>
          <a:xfrm>
            <a:off x="348342" y="1030515"/>
            <a:ext cx="3696846" cy="584775"/>
          </a:xfrm>
          <a:prstGeom prst="rect">
            <a:avLst/>
          </a:prstGeom>
          <a:noFill/>
        </p:spPr>
        <p:txBody>
          <a:bodyPr wrap="none" rtlCol="0">
            <a:spAutoFit/>
          </a:bodyPr>
          <a:lstStyle/>
          <a:p>
            <a:r>
              <a:rPr lang="en-US" sz="3200" kern="0" dirty="0">
                <a:solidFill>
                  <a:srgbClr val="002B5E"/>
                </a:solidFill>
                <a:latin typeface="+mn-lt"/>
                <a:ea typeface="+mn-ea"/>
                <a:cs typeface="+mn-cs"/>
              </a:rPr>
              <a:t>Participant sample </a:t>
            </a:r>
          </a:p>
        </p:txBody>
      </p:sp>
      <p:sp>
        <p:nvSpPr>
          <p:cNvPr id="5" name="TextBox 4">
            <a:extLst>
              <a:ext uri="{FF2B5EF4-FFF2-40B4-BE49-F238E27FC236}">
                <a16:creationId xmlns:a16="http://schemas.microsoft.com/office/drawing/2014/main" id="{FC99854E-7BC1-454D-A4F3-BD6E7439BBBA}"/>
              </a:ext>
            </a:extLst>
          </p:cNvPr>
          <p:cNvSpPr txBox="1"/>
          <p:nvPr/>
        </p:nvSpPr>
        <p:spPr>
          <a:xfrm>
            <a:off x="348342" y="1847206"/>
            <a:ext cx="3947726" cy="4324261"/>
          </a:xfrm>
          <a:prstGeom prst="rect">
            <a:avLst/>
          </a:prstGeom>
          <a:noFill/>
        </p:spPr>
        <p:txBody>
          <a:bodyPr wrap="square" rtlCol="0">
            <a:spAutoFit/>
          </a:bodyPr>
          <a:lstStyle/>
          <a:p>
            <a:r>
              <a:rPr lang="en-US" sz="2500" dirty="0">
                <a:solidFill>
                  <a:schemeClr val="bg2"/>
                </a:solidFill>
              </a:rPr>
              <a:t>Predominately non-Hispanic(96.18%), White (93%), older(75.6%), and married or living with partner (75.16%)</a:t>
            </a:r>
          </a:p>
          <a:p>
            <a:r>
              <a:rPr lang="en-US" sz="2500" dirty="0">
                <a:solidFill>
                  <a:schemeClr val="bg2"/>
                </a:solidFill>
              </a:rPr>
              <a:t>Over half is employed (59.24%)</a:t>
            </a:r>
          </a:p>
          <a:p>
            <a:r>
              <a:rPr lang="en-US" sz="2500" dirty="0">
                <a:solidFill>
                  <a:schemeClr val="bg2"/>
                </a:solidFill>
              </a:rPr>
              <a:t>The mean of age is 58.18 (SD = 9.72). The average of formal years of education is 14.4 (SD=2.72)</a:t>
            </a:r>
          </a:p>
        </p:txBody>
      </p:sp>
    </p:spTree>
    <p:extLst>
      <p:ext uri="{BB962C8B-B14F-4D97-AF65-F5344CB8AC3E}">
        <p14:creationId xmlns:p14="http://schemas.microsoft.com/office/powerpoint/2010/main" val="1201136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E5B967-A2E6-6B47-A1A5-5574DAB540EE}"/>
              </a:ext>
            </a:extLst>
          </p:cNvPr>
          <p:cNvSpPr txBox="1"/>
          <p:nvPr/>
        </p:nvSpPr>
        <p:spPr bwMode="auto">
          <a:xfrm>
            <a:off x="609600" y="1471612"/>
            <a:ext cx="7924800" cy="838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90000"/>
              </a:lnSpc>
              <a:spcAft>
                <a:spcPts val="600"/>
              </a:spcAft>
            </a:pPr>
            <a:endParaRPr lang="en-US" sz="3200" kern="0" dirty="0">
              <a:solidFill>
                <a:srgbClr val="002B5E"/>
              </a:solidFill>
              <a:latin typeface="+mn-lt"/>
              <a:ea typeface="+mn-ea"/>
              <a:cs typeface="+mn-cs"/>
            </a:endParaRPr>
          </a:p>
        </p:txBody>
      </p:sp>
      <p:pic>
        <p:nvPicPr>
          <p:cNvPr id="5" name="Picture 4" descr="A screenshot of a computer&#10;&#10;Description automatically generated with medium confidence">
            <a:extLst>
              <a:ext uri="{FF2B5EF4-FFF2-40B4-BE49-F238E27FC236}">
                <a16:creationId xmlns:a16="http://schemas.microsoft.com/office/drawing/2014/main" id="{8CA18C03-CB94-CF41-AC13-0008F992E5A5}"/>
              </a:ext>
            </a:extLst>
          </p:cNvPr>
          <p:cNvPicPr>
            <a:picLocks noChangeAspect="1"/>
          </p:cNvPicPr>
          <p:nvPr/>
        </p:nvPicPr>
        <p:blipFill>
          <a:blip r:embed="rId3"/>
          <a:stretch>
            <a:fillRect/>
          </a:stretch>
        </p:blipFill>
        <p:spPr>
          <a:xfrm>
            <a:off x="104964" y="3830607"/>
            <a:ext cx="4305466" cy="2987466"/>
          </a:xfrm>
          <a:prstGeom prst="rect">
            <a:avLst/>
          </a:prstGeom>
          <a:noFill/>
        </p:spPr>
      </p:pic>
      <p:sp>
        <p:nvSpPr>
          <p:cNvPr id="2" name="Slide Number Placeholder 1">
            <a:extLst>
              <a:ext uri="{FF2B5EF4-FFF2-40B4-BE49-F238E27FC236}">
                <a16:creationId xmlns:a16="http://schemas.microsoft.com/office/drawing/2014/main" id="{35A3540E-9A54-9D49-821E-2E90FDD42D6D}"/>
              </a:ext>
            </a:extLst>
          </p:cNvPr>
          <p:cNvSpPr>
            <a:spLocks noGrp="1"/>
          </p:cNvSpPr>
          <p:nvPr>
            <p:ph type="sldNum" sz="quarter" idx="12"/>
          </p:nvPr>
        </p:nvSpPr>
        <p:spPr/>
        <p:txBody>
          <a:bodyPr vert="horz" wrap="square" lIns="91440" tIns="45720" rIns="91440" bIns="45720" numCol="1" anchor="t" anchorCtr="0" compatLnSpc="1">
            <a:prstTxWarp prst="textNoShape">
              <a:avLst/>
            </a:prstTxWarp>
            <a:normAutofit/>
          </a:bodyPr>
          <a:lstStyle/>
          <a:p>
            <a:pPr>
              <a:spcAft>
                <a:spcPts val="600"/>
              </a:spcAft>
              <a:defRPr/>
            </a:pPr>
            <a:fld id="{8D6A0E6C-6943-0C4C-B138-EFDA6C710D29}" type="slidenum">
              <a:rPr lang="en-US" kern="1200">
                <a:latin typeface="Arial" charset="0"/>
                <a:ea typeface="ＭＳ Ｐゴシック" charset="0"/>
                <a:cs typeface="ＭＳ Ｐゴシック" charset="0"/>
              </a:rPr>
              <a:pPr>
                <a:spcAft>
                  <a:spcPts val="600"/>
                </a:spcAft>
                <a:defRPr/>
              </a:pPr>
              <a:t>17</a:t>
            </a:fld>
            <a:endParaRPr lang="en-US" kern="1200">
              <a:latin typeface="Arial" charset="0"/>
              <a:ea typeface="ＭＳ Ｐゴシック" charset="0"/>
              <a:cs typeface="ＭＳ Ｐゴシック" charset="0"/>
            </a:endParaRPr>
          </a:p>
        </p:txBody>
      </p:sp>
      <p:sp>
        <p:nvSpPr>
          <p:cNvPr id="11" name="TextBox 10">
            <a:extLst>
              <a:ext uri="{FF2B5EF4-FFF2-40B4-BE49-F238E27FC236}">
                <a16:creationId xmlns:a16="http://schemas.microsoft.com/office/drawing/2014/main" id="{73A34799-9984-D94D-9C9F-D18918E1C14C}"/>
              </a:ext>
            </a:extLst>
          </p:cNvPr>
          <p:cNvSpPr txBox="1"/>
          <p:nvPr/>
        </p:nvSpPr>
        <p:spPr>
          <a:xfrm>
            <a:off x="133028" y="1017150"/>
            <a:ext cx="3772766" cy="2585323"/>
          </a:xfrm>
          <a:prstGeom prst="rect">
            <a:avLst/>
          </a:prstGeom>
          <a:noFill/>
        </p:spPr>
        <p:txBody>
          <a:bodyPr wrap="square">
            <a:spAutoFit/>
          </a:bodyPr>
          <a:lstStyle/>
          <a:p>
            <a:pPr>
              <a:lnSpc>
                <a:spcPct val="90000"/>
              </a:lnSpc>
              <a:spcAft>
                <a:spcPts val="600"/>
              </a:spcAft>
            </a:pPr>
            <a:r>
              <a:rPr lang="en-US" sz="3000" kern="0" dirty="0">
                <a:solidFill>
                  <a:srgbClr val="002B5E"/>
                </a:solidFill>
                <a:latin typeface="+mn-lt"/>
                <a:ea typeface="+mn-ea"/>
                <a:cs typeface="+mn-cs"/>
              </a:rPr>
              <a:t>1. ID as random effects and individual linguistic features as predictors with opinionated forward selection</a:t>
            </a:r>
          </a:p>
        </p:txBody>
      </p:sp>
      <p:pic>
        <p:nvPicPr>
          <p:cNvPr id="8" name="Picture 7" descr="Chart, scatter chart&#10;&#10;Description automatically generated">
            <a:extLst>
              <a:ext uri="{FF2B5EF4-FFF2-40B4-BE49-F238E27FC236}">
                <a16:creationId xmlns:a16="http://schemas.microsoft.com/office/drawing/2014/main" id="{A7082606-0FC9-4149-B3CF-8FC626410997}"/>
              </a:ext>
            </a:extLst>
          </p:cNvPr>
          <p:cNvPicPr>
            <a:picLocks noChangeAspect="1"/>
          </p:cNvPicPr>
          <p:nvPr/>
        </p:nvPicPr>
        <p:blipFill>
          <a:blip r:embed="rId4"/>
          <a:stretch>
            <a:fillRect/>
          </a:stretch>
        </p:blipFill>
        <p:spPr>
          <a:xfrm>
            <a:off x="3905794" y="1303395"/>
            <a:ext cx="4847805" cy="2898613"/>
          </a:xfrm>
          <a:prstGeom prst="rect">
            <a:avLst/>
          </a:prstGeom>
        </p:spPr>
      </p:pic>
      <p:pic>
        <p:nvPicPr>
          <p:cNvPr id="10" name="Picture 9" descr="Table&#10;&#10;Description automatically generated">
            <a:extLst>
              <a:ext uri="{FF2B5EF4-FFF2-40B4-BE49-F238E27FC236}">
                <a16:creationId xmlns:a16="http://schemas.microsoft.com/office/drawing/2014/main" id="{3F7BCDB6-2157-1144-B7B8-FCF1CD82CDBE}"/>
              </a:ext>
            </a:extLst>
          </p:cNvPr>
          <p:cNvPicPr>
            <a:picLocks noChangeAspect="1"/>
          </p:cNvPicPr>
          <p:nvPr/>
        </p:nvPicPr>
        <p:blipFill>
          <a:blip r:embed="rId5"/>
          <a:stretch>
            <a:fillRect/>
          </a:stretch>
        </p:blipFill>
        <p:spPr>
          <a:xfrm>
            <a:off x="4519834" y="4754880"/>
            <a:ext cx="4624166" cy="1566066"/>
          </a:xfrm>
          <a:prstGeom prst="rect">
            <a:avLst/>
          </a:prstGeom>
        </p:spPr>
      </p:pic>
    </p:spTree>
    <p:extLst>
      <p:ext uri="{BB962C8B-B14F-4D97-AF65-F5344CB8AC3E}">
        <p14:creationId xmlns:p14="http://schemas.microsoft.com/office/powerpoint/2010/main" val="311948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E5B967-A2E6-6B47-A1A5-5574DAB540EE}"/>
              </a:ext>
            </a:extLst>
          </p:cNvPr>
          <p:cNvSpPr txBox="1"/>
          <p:nvPr/>
        </p:nvSpPr>
        <p:spPr bwMode="auto">
          <a:xfrm>
            <a:off x="609600" y="1471612"/>
            <a:ext cx="7924800" cy="838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90000"/>
              </a:lnSpc>
              <a:spcAft>
                <a:spcPts val="600"/>
              </a:spcAft>
            </a:pPr>
            <a:endParaRPr lang="en-US" sz="3200" kern="0" dirty="0">
              <a:solidFill>
                <a:srgbClr val="002B5E"/>
              </a:solidFill>
              <a:latin typeface="+mn-lt"/>
              <a:ea typeface="+mn-ea"/>
              <a:cs typeface="+mn-cs"/>
            </a:endParaRPr>
          </a:p>
        </p:txBody>
      </p:sp>
      <p:sp>
        <p:nvSpPr>
          <p:cNvPr id="2" name="Slide Number Placeholder 1">
            <a:extLst>
              <a:ext uri="{FF2B5EF4-FFF2-40B4-BE49-F238E27FC236}">
                <a16:creationId xmlns:a16="http://schemas.microsoft.com/office/drawing/2014/main" id="{35A3540E-9A54-9D49-821E-2E90FDD42D6D}"/>
              </a:ext>
            </a:extLst>
          </p:cNvPr>
          <p:cNvSpPr>
            <a:spLocks noGrp="1"/>
          </p:cNvSpPr>
          <p:nvPr>
            <p:ph type="sldNum" sz="quarter" idx="12"/>
          </p:nvPr>
        </p:nvSpPr>
        <p:spPr/>
        <p:txBody>
          <a:bodyPr vert="horz" wrap="square" lIns="91440" tIns="45720" rIns="91440" bIns="45720" numCol="1" anchor="t" anchorCtr="0" compatLnSpc="1">
            <a:prstTxWarp prst="textNoShape">
              <a:avLst/>
            </a:prstTxWarp>
            <a:normAutofit/>
          </a:bodyPr>
          <a:lstStyle/>
          <a:p>
            <a:pPr>
              <a:spcAft>
                <a:spcPts val="600"/>
              </a:spcAft>
              <a:defRPr/>
            </a:pPr>
            <a:fld id="{8D6A0E6C-6943-0C4C-B138-EFDA6C710D29}" type="slidenum">
              <a:rPr lang="en-US" kern="1200">
                <a:latin typeface="Arial" charset="0"/>
                <a:ea typeface="ＭＳ Ｐゴシック" charset="0"/>
                <a:cs typeface="ＭＳ Ｐゴシック" charset="0"/>
              </a:rPr>
              <a:pPr>
                <a:spcAft>
                  <a:spcPts val="600"/>
                </a:spcAft>
                <a:defRPr/>
              </a:pPr>
              <a:t>18</a:t>
            </a:fld>
            <a:endParaRPr lang="en-US" kern="1200">
              <a:latin typeface="Arial" charset="0"/>
              <a:ea typeface="ＭＳ Ｐゴシック" charset="0"/>
              <a:cs typeface="ＭＳ Ｐゴシック" charset="0"/>
            </a:endParaRPr>
          </a:p>
        </p:txBody>
      </p:sp>
      <p:sp>
        <p:nvSpPr>
          <p:cNvPr id="11" name="TextBox 10">
            <a:extLst>
              <a:ext uri="{FF2B5EF4-FFF2-40B4-BE49-F238E27FC236}">
                <a16:creationId xmlns:a16="http://schemas.microsoft.com/office/drawing/2014/main" id="{73A34799-9984-D94D-9C9F-D18918E1C14C}"/>
              </a:ext>
            </a:extLst>
          </p:cNvPr>
          <p:cNvSpPr txBox="1"/>
          <p:nvPr/>
        </p:nvSpPr>
        <p:spPr>
          <a:xfrm>
            <a:off x="303454" y="1093047"/>
            <a:ext cx="7508631" cy="507831"/>
          </a:xfrm>
          <a:prstGeom prst="rect">
            <a:avLst/>
          </a:prstGeom>
          <a:noFill/>
        </p:spPr>
        <p:txBody>
          <a:bodyPr wrap="square">
            <a:spAutoFit/>
          </a:bodyPr>
          <a:lstStyle/>
          <a:p>
            <a:pPr>
              <a:lnSpc>
                <a:spcPct val="90000"/>
              </a:lnSpc>
              <a:spcAft>
                <a:spcPts val="600"/>
              </a:spcAft>
            </a:pPr>
            <a:r>
              <a:rPr lang="en-US" sz="3000" kern="0" dirty="0">
                <a:solidFill>
                  <a:srgbClr val="002B5E"/>
                </a:solidFill>
                <a:latin typeface="+mn-lt"/>
                <a:ea typeface="+mn-ea"/>
                <a:cs typeface="+mn-cs"/>
              </a:rPr>
              <a:t>2.1 PCA on all the linguistic features</a:t>
            </a:r>
          </a:p>
        </p:txBody>
      </p:sp>
      <p:pic>
        <p:nvPicPr>
          <p:cNvPr id="6" name="Picture 5" descr="Chart, histogram&#10;&#10;Description automatically generated">
            <a:extLst>
              <a:ext uri="{FF2B5EF4-FFF2-40B4-BE49-F238E27FC236}">
                <a16:creationId xmlns:a16="http://schemas.microsoft.com/office/drawing/2014/main" id="{4564693F-0D42-6041-94F5-7CD7500E79DF}"/>
              </a:ext>
            </a:extLst>
          </p:cNvPr>
          <p:cNvPicPr>
            <a:picLocks noChangeAspect="1"/>
          </p:cNvPicPr>
          <p:nvPr/>
        </p:nvPicPr>
        <p:blipFill>
          <a:blip r:embed="rId3"/>
          <a:stretch>
            <a:fillRect/>
          </a:stretch>
        </p:blipFill>
        <p:spPr>
          <a:xfrm>
            <a:off x="39485" y="2688377"/>
            <a:ext cx="4833850" cy="3452750"/>
          </a:xfrm>
          <a:prstGeom prst="rect">
            <a:avLst/>
          </a:prstGeom>
        </p:spPr>
      </p:pic>
      <p:sp>
        <p:nvSpPr>
          <p:cNvPr id="7" name="TextBox 6">
            <a:extLst>
              <a:ext uri="{FF2B5EF4-FFF2-40B4-BE49-F238E27FC236}">
                <a16:creationId xmlns:a16="http://schemas.microsoft.com/office/drawing/2014/main" id="{3AE4A494-4FCC-8444-B437-E3F51A31BAD9}"/>
              </a:ext>
            </a:extLst>
          </p:cNvPr>
          <p:cNvSpPr txBox="1"/>
          <p:nvPr/>
        </p:nvSpPr>
        <p:spPr>
          <a:xfrm>
            <a:off x="5546667" y="3599144"/>
            <a:ext cx="3557848" cy="1631216"/>
          </a:xfrm>
          <a:prstGeom prst="rect">
            <a:avLst/>
          </a:prstGeom>
          <a:noFill/>
        </p:spPr>
        <p:txBody>
          <a:bodyPr wrap="square" rtlCol="0">
            <a:spAutoFit/>
          </a:bodyPr>
          <a:lstStyle/>
          <a:p>
            <a:r>
              <a:rPr lang="en-US" sz="2500" dirty="0">
                <a:solidFill>
                  <a:schemeClr val="bg2"/>
                </a:solidFill>
              </a:rPr>
              <a:t>33 components have eigen values &gt;1, explaining 76.8% of the variance in total</a:t>
            </a:r>
          </a:p>
        </p:txBody>
      </p:sp>
    </p:spTree>
    <p:extLst>
      <p:ext uri="{BB962C8B-B14F-4D97-AF65-F5344CB8AC3E}">
        <p14:creationId xmlns:p14="http://schemas.microsoft.com/office/powerpoint/2010/main" val="1706733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E5B967-A2E6-6B47-A1A5-5574DAB540EE}"/>
              </a:ext>
            </a:extLst>
          </p:cNvPr>
          <p:cNvSpPr txBox="1"/>
          <p:nvPr/>
        </p:nvSpPr>
        <p:spPr bwMode="auto">
          <a:xfrm>
            <a:off x="609600" y="1471612"/>
            <a:ext cx="7924800" cy="838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90000"/>
              </a:lnSpc>
              <a:spcAft>
                <a:spcPts val="600"/>
              </a:spcAft>
            </a:pPr>
            <a:endParaRPr lang="en-US" sz="3200" kern="0" dirty="0">
              <a:solidFill>
                <a:srgbClr val="002B5E"/>
              </a:solidFill>
              <a:latin typeface="+mn-lt"/>
              <a:ea typeface="+mn-ea"/>
              <a:cs typeface="+mn-cs"/>
            </a:endParaRPr>
          </a:p>
        </p:txBody>
      </p:sp>
      <p:sp>
        <p:nvSpPr>
          <p:cNvPr id="2" name="Slide Number Placeholder 1">
            <a:extLst>
              <a:ext uri="{FF2B5EF4-FFF2-40B4-BE49-F238E27FC236}">
                <a16:creationId xmlns:a16="http://schemas.microsoft.com/office/drawing/2014/main" id="{35A3540E-9A54-9D49-821E-2E90FDD42D6D}"/>
              </a:ext>
            </a:extLst>
          </p:cNvPr>
          <p:cNvSpPr>
            <a:spLocks noGrp="1"/>
          </p:cNvSpPr>
          <p:nvPr>
            <p:ph type="sldNum" sz="quarter" idx="12"/>
          </p:nvPr>
        </p:nvSpPr>
        <p:spPr/>
        <p:txBody>
          <a:bodyPr vert="horz" wrap="square" lIns="91440" tIns="45720" rIns="91440" bIns="45720" numCol="1" anchor="t" anchorCtr="0" compatLnSpc="1">
            <a:prstTxWarp prst="textNoShape">
              <a:avLst/>
            </a:prstTxWarp>
            <a:normAutofit/>
          </a:bodyPr>
          <a:lstStyle/>
          <a:p>
            <a:pPr>
              <a:spcAft>
                <a:spcPts val="600"/>
              </a:spcAft>
              <a:defRPr/>
            </a:pPr>
            <a:fld id="{8D6A0E6C-6943-0C4C-B138-EFDA6C710D29}" type="slidenum">
              <a:rPr lang="en-US" kern="1200">
                <a:latin typeface="Arial" charset="0"/>
                <a:ea typeface="ＭＳ Ｐゴシック" charset="0"/>
                <a:cs typeface="ＭＳ Ｐゴシック" charset="0"/>
              </a:rPr>
              <a:pPr>
                <a:spcAft>
                  <a:spcPts val="600"/>
                </a:spcAft>
                <a:defRPr/>
              </a:pPr>
              <a:t>19</a:t>
            </a:fld>
            <a:endParaRPr lang="en-US" kern="1200">
              <a:latin typeface="Arial" charset="0"/>
              <a:ea typeface="ＭＳ Ｐゴシック" charset="0"/>
              <a:cs typeface="ＭＳ Ｐゴシック" charset="0"/>
            </a:endParaRPr>
          </a:p>
        </p:txBody>
      </p:sp>
      <p:sp>
        <p:nvSpPr>
          <p:cNvPr id="11" name="TextBox 10">
            <a:extLst>
              <a:ext uri="{FF2B5EF4-FFF2-40B4-BE49-F238E27FC236}">
                <a16:creationId xmlns:a16="http://schemas.microsoft.com/office/drawing/2014/main" id="{73A34799-9984-D94D-9C9F-D18918E1C14C}"/>
              </a:ext>
            </a:extLst>
          </p:cNvPr>
          <p:cNvSpPr txBox="1"/>
          <p:nvPr/>
        </p:nvSpPr>
        <p:spPr>
          <a:xfrm>
            <a:off x="215030" y="872154"/>
            <a:ext cx="3628466" cy="2169825"/>
          </a:xfrm>
          <a:prstGeom prst="rect">
            <a:avLst/>
          </a:prstGeom>
          <a:noFill/>
        </p:spPr>
        <p:txBody>
          <a:bodyPr wrap="square">
            <a:spAutoFit/>
          </a:bodyPr>
          <a:lstStyle/>
          <a:p>
            <a:pPr>
              <a:lnSpc>
                <a:spcPct val="90000"/>
              </a:lnSpc>
              <a:spcAft>
                <a:spcPts val="600"/>
              </a:spcAft>
            </a:pPr>
            <a:r>
              <a:rPr lang="en-US" sz="3000" kern="0" dirty="0">
                <a:solidFill>
                  <a:srgbClr val="002B5E"/>
                </a:solidFill>
                <a:latin typeface="+mn-lt"/>
                <a:ea typeface="+mn-ea"/>
                <a:cs typeface="+mn-cs"/>
              </a:rPr>
              <a:t>2.2 ID as random effects, principle components are fixed effects with iterative backward elimination</a:t>
            </a:r>
          </a:p>
        </p:txBody>
      </p:sp>
      <p:pic>
        <p:nvPicPr>
          <p:cNvPr id="5" name="Picture 4" descr="Table&#10;&#10;Description automatically generated">
            <a:extLst>
              <a:ext uri="{FF2B5EF4-FFF2-40B4-BE49-F238E27FC236}">
                <a16:creationId xmlns:a16="http://schemas.microsoft.com/office/drawing/2014/main" id="{9EA1781C-D96D-6E44-B646-17749269828C}"/>
              </a:ext>
            </a:extLst>
          </p:cNvPr>
          <p:cNvPicPr>
            <a:picLocks noChangeAspect="1"/>
          </p:cNvPicPr>
          <p:nvPr/>
        </p:nvPicPr>
        <p:blipFill>
          <a:blip r:embed="rId3"/>
          <a:stretch>
            <a:fillRect/>
          </a:stretch>
        </p:blipFill>
        <p:spPr>
          <a:xfrm>
            <a:off x="118904" y="3836558"/>
            <a:ext cx="3843496" cy="2328121"/>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CCE35C30-D909-4E4E-ACB7-B7A5F793C354}"/>
              </a:ext>
            </a:extLst>
          </p:cNvPr>
          <p:cNvPicPr>
            <a:picLocks noChangeAspect="1"/>
          </p:cNvPicPr>
          <p:nvPr/>
        </p:nvPicPr>
        <p:blipFill>
          <a:blip r:embed="rId4"/>
          <a:stretch>
            <a:fillRect/>
          </a:stretch>
        </p:blipFill>
        <p:spPr>
          <a:xfrm>
            <a:off x="3962400" y="1098690"/>
            <a:ext cx="4572000" cy="2811455"/>
          </a:xfrm>
          <a:prstGeom prst="rect">
            <a:avLst/>
          </a:prstGeom>
        </p:spPr>
      </p:pic>
      <p:pic>
        <p:nvPicPr>
          <p:cNvPr id="12" name="Picture 11" descr="Table&#10;&#10;Description automatically generated">
            <a:extLst>
              <a:ext uri="{FF2B5EF4-FFF2-40B4-BE49-F238E27FC236}">
                <a16:creationId xmlns:a16="http://schemas.microsoft.com/office/drawing/2014/main" id="{2A8AE1B2-4E8C-174F-817F-A634D745F9BF}"/>
              </a:ext>
            </a:extLst>
          </p:cNvPr>
          <p:cNvPicPr>
            <a:picLocks noChangeAspect="1"/>
          </p:cNvPicPr>
          <p:nvPr/>
        </p:nvPicPr>
        <p:blipFill>
          <a:blip r:embed="rId5"/>
          <a:stretch>
            <a:fillRect/>
          </a:stretch>
        </p:blipFill>
        <p:spPr>
          <a:xfrm>
            <a:off x="4244586" y="4353582"/>
            <a:ext cx="4780510" cy="1766198"/>
          </a:xfrm>
          <a:prstGeom prst="rect">
            <a:avLst/>
          </a:prstGeom>
        </p:spPr>
      </p:pic>
    </p:spTree>
    <p:extLst>
      <p:ext uri="{BB962C8B-B14F-4D97-AF65-F5344CB8AC3E}">
        <p14:creationId xmlns:p14="http://schemas.microsoft.com/office/powerpoint/2010/main" val="3055078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rgbClr val="76643E"/>
                </a:solidFill>
              </a:rPr>
              <a:t>Presentation </a:t>
            </a:r>
            <a:r>
              <a:rPr lang="en-US" sz="3000" b="1" dirty="0">
                <a:solidFill>
                  <a:srgbClr val="76643E"/>
                </a:solidFill>
              </a:rPr>
              <a:t>Outline</a:t>
            </a:r>
          </a:p>
        </p:txBody>
      </p:sp>
      <p:sp>
        <p:nvSpPr>
          <p:cNvPr id="3" name="Content Placeholder 2"/>
          <p:cNvSpPr>
            <a:spLocks noGrp="1"/>
          </p:cNvSpPr>
          <p:nvPr>
            <p:ph idx="1"/>
          </p:nvPr>
        </p:nvSpPr>
        <p:spPr/>
        <p:txBody>
          <a:bodyPr>
            <a:normAutofit/>
          </a:bodyPr>
          <a:lstStyle/>
          <a:p>
            <a:r>
              <a:rPr lang="en-US" sz="2800" dirty="0">
                <a:solidFill>
                  <a:schemeClr val="bg2"/>
                </a:solidFill>
              </a:rPr>
              <a:t>Background</a:t>
            </a:r>
          </a:p>
          <a:p>
            <a:r>
              <a:rPr lang="en-US" sz="2800" dirty="0">
                <a:solidFill>
                  <a:schemeClr val="bg2"/>
                </a:solidFill>
              </a:rPr>
              <a:t>Methods</a:t>
            </a:r>
          </a:p>
          <a:p>
            <a:r>
              <a:rPr lang="en-US" sz="2800" dirty="0">
                <a:solidFill>
                  <a:schemeClr val="bg2"/>
                </a:solidFill>
              </a:rPr>
              <a:t>Results</a:t>
            </a:r>
          </a:p>
          <a:p>
            <a:r>
              <a:rPr lang="en-US" sz="2800" dirty="0">
                <a:solidFill>
                  <a:schemeClr val="bg2"/>
                </a:solidFill>
              </a:rPr>
              <a:t>Conclusion </a:t>
            </a:r>
          </a:p>
          <a:p>
            <a:r>
              <a:rPr lang="en-US" sz="2800" dirty="0">
                <a:solidFill>
                  <a:schemeClr val="bg2"/>
                </a:solidFill>
              </a:rPr>
              <a:t>Implications</a:t>
            </a:r>
          </a:p>
          <a:p>
            <a:r>
              <a:rPr lang="en-US" sz="2800" dirty="0">
                <a:solidFill>
                  <a:schemeClr val="bg2"/>
                </a:solidFill>
              </a:rPr>
              <a:t>Limitations</a:t>
            </a:r>
          </a:p>
          <a:p>
            <a:pPr marL="0" indent="0">
              <a:buNone/>
            </a:pPr>
            <a:endParaRPr lang="en-US" sz="2800" dirty="0">
              <a:solidFill>
                <a:schemeClr val="bg2"/>
              </a:solidFill>
            </a:endParaRPr>
          </a:p>
        </p:txBody>
      </p:sp>
      <p:sp>
        <p:nvSpPr>
          <p:cNvPr id="4" name="Slide Number Placeholder 3"/>
          <p:cNvSpPr>
            <a:spLocks noGrp="1"/>
          </p:cNvSpPr>
          <p:nvPr>
            <p:ph type="sldNum" sz="quarter" idx="12"/>
          </p:nvPr>
        </p:nvSpPr>
        <p:spPr/>
        <p:txBody>
          <a:bodyPr/>
          <a:lstStyle/>
          <a:p>
            <a:pPr>
              <a:defRPr/>
            </a:pPr>
            <a:fld id="{A99C6E79-B073-394D-9F02-94D524E2F8BC}" type="slidenum">
              <a:rPr lang="en-US" smtClean="0"/>
              <a:pPr>
                <a:defRPr/>
              </a:pPr>
              <a:t>2</a:t>
            </a:fld>
            <a:endParaRPr lang="en-US" dirty="0"/>
          </a:p>
        </p:txBody>
      </p:sp>
    </p:spTree>
    <p:extLst>
      <p:ext uri="{BB962C8B-B14F-4D97-AF65-F5344CB8AC3E}">
        <p14:creationId xmlns:p14="http://schemas.microsoft.com/office/powerpoint/2010/main" val="1385106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E5B967-A2E6-6B47-A1A5-5574DAB540EE}"/>
              </a:ext>
            </a:extLst>
          </p:cNvPr>
          <p:cNvSpPr txBox="1"/>
          <p:nvPr/>
        </p:nvSpPr>
        <p:spPr bwMode="auto">
          <a:xfrm>
            <a:off x="609600" y="1471612"/>
            <a:ext cx="7924800" cy="838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90000"/>
              </a:lnSpc>
              <a:spcAft>
                <a:spcPts val="600"/>
              </a:spcAft>
            </a:pPr>
            <a:endParaRPr lang="en-US" sz="3200" kern="0" dirty="0">
              <a:solidFill>
                <a:srgbClr val="002B5E"/>
              </a:solidFill>
              <a:latin typeface="+mn-lt"/>
              <a:ea typeface="+mn-ea"/>
              <a:cs typeface="+mn-cs"/>
            </a:endParaRPr>
          </a:p>
        </p:txBody>
      </p:sp>
      <p:sp>
        <p:nvSpPr>
          <p:cNvPr id="2" name="Slide Number Placeholder 1">
            <a:extLst>
              <a:ext uri="{FF2B5EF4-FFF2-40B4-BE49-F238E27FC236}">
                <a16:creationId xmlns:a16="http://schemas.microsoft.com/office/drawing/2014/main" id="{35A3540E-9A54-9D49-821E-2E90FDD42D6D}"/>
              </a:ext>
            </a:extLst>
          </p:cNvPr>
          <p:cNvSpPr>
            <a:spLocks noGrp="1"/>
          </p:cNvSpPr>
          <p:nvPr>
            <p:ph type="sldNum" sz="quarter" idx="12"/>
          </p:nvPr>
        </p:nvSpPr>
        <p:spPr/>
        <p:txBody>
          <a:bodyPr vert="horz" wrap="square" lIns="91440" tIns="45720" rIns="91440" bIns="45720" numCol="1" anchor="t" anchorCtr="0" compatLnSpc="1">
            <a:prstTxWarp prst="textNoShape">
              <a:avLst/>
            </a:prstTxWarp>
            <a:normAutofit/>
          </a:bodyPr>
          <a:lstStyle/>
          <a:p>
            <a:pPr>
              <a:spcAft>
                <a:spcPts val="600"/>
              </a:spcAft>
              <a:defRPr/>
            </a:pPr>
            <a:fld id="{8D6A0E6C-6943-0C4C-B138-EFDA6C710D29}" type="slidenum">
              <a:rPr lang="en-US" kern="1200" smtClean="0">
                <a:latin typeface="Arial" charset="0"/>
                <a:ea typeface="ＭＳ Ｐゴシック" charset="0"/>
                <a:cs typeface="ＭＳ Ｐゴシック" charset="0"/>
              </a:rPr>
              <a:pPr>
                <a:spcAft>
                  <a:spcPts val="600"/>
                </a:spcAft>
                <a:defRPr/>
              </a:pPr>
              <a:t>20</a:t>
            </a:fld>
            <a:endParaRPr lang="en-US" kern="1200">
              <a:latin typeface="Arial" charset="0"/>
              <a:ea typeface="ＭＳ Ｐゴシック" charset="0"/>
              <a:cs typeface="ＭＳ Ｐゴシック" charset="0"/>
            </a:endParaRPr>
          </a:p>
        </p:txBody>
      </p:sp>
      <p:sp>
        <p:nvSpPr>
          <p:cNvPr id="11" name="TextBox 10">
            <a:extLst>
              <a:ext uri="{FF2B5EF4-FFF2-40B4-BE49-F238E27FC236}">
                <a16:creationId xmlns:a16="http://schemas.microsoft.com/office/drawing/2014/main" id="{73A34799-9984-D94D-9C9F-D18918E1C14C}"/>
              </a:ext>
            </a:extLst>
          </p:cNvPr>
          <p:cNvSpPr txBox="1"/>
          <p:nvPr/>
        </p:nvSpPr>
        <p:spPr>
          <a:xfrm>
            <a:off x="168894" y="871663"/>
            <a:ext cx="9249426" cy="507831"/>
          </a:xfrm>
          <a:prstGeom prst="rect">
            <a:avLst/>
          </a:prstGeom>
          <a:noFill/>
        </p:spPr>
        <p:txBody>
          <a:bodyPr wrap="square">
            <a:spAutoFit/>
          </a:bodyPr>
          <a:lstStyle/>
          <a:p>
            <a:pPr>
              <a:lnSpc>
                <a:spcPct val="90000"/>
              </a:lnSpc>
              <a:spcAft>
                <a:spcPts val="600"/>
              </a:spcAft>
            </a:pPr>
            <a:r>
              <a:rPr lang="en-US" sz="3000" kern="0" dirty="0">
                <a:solidFill>
                  <a:srgbClr val="002B5E"/>
                </a:solidFill>
                <a:latin typeface="+mn-lt"/>
                <a:ea typeface="+mn-ea"/>
                <a:cs typeface="+mn-cs"/>
              </a:rPr>
              <a:t>2.2 Contribution to the principle components</a:t>
            </a:r>
          </a:p>
        </p:txBody>
      </p:sp>
      <p:pic>
        <p:nvPicPr>
          <p:cNvPr id="5" name="Picture 4">
            <a:extLst>
              <a:ext uri="{FF2B5EF4-FFF2-40B4-BE49-F238E27FC236}">
                <a16:creationId xmlns:a16="http://schemas.microsoft.com/office/drawing/2014/main" id="{625647C5-21F6-034E-8A18-9236610B2C56}"/>
              </a:ext>
            </a:extLst>
          </p:cNvPr>
          <p:cNvPicPr>
            <a:picLocks noChangeAspect="1"/>
          </p:cNvPicPr>
          <p:nvPr/>
        </p:nvPicPr>
        <p:blipFill>
          <a:blip r:embed="rId3"/>
          <a:stretch>
            <a:fillRect/>
          </a:stretch>
        </p:blipFill>
        <p:spPr>
          <a:xfrm>
            <a:off x="60344" y="1379494"/>
            <a:ext cx="4062551" cy="2901822"/>
          </a:xfrm>
          <a:prstGeom prst="rect">
            <a:avLst/>
          </a:prstGeom>
        </p:spPr>
      </p:pic>
      <p:pic>
        <p:nvPicPr>
          <p:cNvPr id="7" name="Picture 6">
            <a:extLst>
              <a:ext uri="{FF2B5EF4-FFF2-40B4-BE49-F238E27FC236}">
                <a16:creationId xmlns:a16="http://schemas.microsoft.com/office/drawing/2014/main" id="{8A19F3A7-8C83-0D41-9393-3617B412BAFA}"/>
              </a:ext>
            </a:extLst>
          </p:cNvPr>
          <p:cNvPicPr>
            <a:picLocks noChangeAspect="1"/>
          </p:cNvPicPr>
          <p:nvPr/>
        </p:nvPicPr>
        <p:blipFill>
          <a:blip r:embed="rId4"/>
          <a:stretch>
            <a:fillRect/>
          </a:stretch>
        </p:blipFill>
        <p:spPr>
          <a:xfrm>
            <a:off x="168893" y="4231872"/>
            <a:ext cx="3954001" cy="2824286"/>
          </a:xfrm>
          <a:prstGeom prst="rect">
            <a:avLst/>
          </a:prstGeom>
        </p:spPr>
      </p:pic>
      <p:pic>
        <p:nvPicPr>
          <p:cNvPr id="9" name="Picture 8">
            <a:extLst>
              <a:ext uri="{FF2B5EF4-FFF2-40B4-BE49-F238E27FC236}">
                <a16:creationId xmlns:a16="http://schemas.microsoft.com/office/drawing/2014/main" id="{D836E484-F152-7E4D-89C0-34C3247C34D1}"/>
              </a:ext>
            </a:extLst>
          </p:cNvPr>
          <p:cNvPicPr>
            <a:picLocks noChangeAspect="1"/>
          </p:cNvPicPr>
          <p:nvPr/>
        </p:nvPicPr>
        <p:blipFill>
          <a:blip r:embed="rId5"/>
          <a:stretch>
            <a:fillRect/>
          </a:stretch>
        </p:blipFill>
        <p:spPr>
          <a:xfrm>
            <a:off x="4890856" y="1465433"/>
            <a:ext cx="3873013" cy="2766439"/>
          </a:xfrm>
          <a:prstGeom prst="rect">
            <a:avLst/>
          </a:prstGeom>
        </p:spPr>
      </p:pic>
      <p:pic>
        <p:nvPicPr>
          <p:cNvPr id="12" name="Picture 11">
            <a:extLst>
              <a:ext uri="{FF2B5EF4-FFF2-40B4-BE49-F238E27FC236}">
                <a16:creationId xmlns:a16="http://schemas.microsoft.com/office/drawing/2014/main" id="{45331BD5-2465-6443-A980-D186CB5FB48D}"/>
              </a:ext>
            </a:extLst>
          </p:cNvPr>
          <p:cNvPicPr>
            <a:picLocks noChangeAspect="1"/>
          </p:cNvPicPr>
          <p:nvPr/>
        </p:nvPicPr>
        <p:blipFill>
          <a:blip r:embed="rId6"/>
          <a:stretch>
            <a:fillRect/>
          </a:stretch>
        </p:blipFill>
        <p:spPr>
          <a:xfrm>
            <a:off x="4890856" y="4231871"/>
            <a:ext cx="4062549" cy="2901821"/>
          </a:xfrm>
          <a:prstGeom prst="rect">
            <a:avLst/>
          </a:prstGeom>
        </p:spPr>
      </p:pic>
    </p:spTree>
    <p:extLst>
      <p:ext uri="{BB962C8B-B14F-4D97-AF65-F5344CB8AC3E}">
        <p14:creationId xmlns:p14="http://schemas.microsoft.com/office/powerpoint/2010/main" val="134320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E5B967-A2E6-6B47-A1A5-5574DAB540EE}"/>
              </a:ext>
            </a:extLst>
          </p:cNvPr>
          <p:cNvSpPr txBox="1"/>
          <p:nvPr/>
        </p:nvSpPr>
        <p:spPr bwMode="auto">
          <a:xfrm>
            <a:off x="1380308" y="2153370"/>
            <a:ext cx="7924800" cy="838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90000"/>
              </a:lnSpc>
              <a:spcAft>
                <a:spcPts val="600"/>
              </a:spcAft>
            </a:pPr>
            <a:endParaRPr lang="en-US" sz="3200" kern="0" dirty="0">
              <a:solidFill>
                <a:srgbClr val="002B5E"/>
              </a:solidFill>
              <a:latin typeface="+mn-lt"/>
              <a:ea typeface="+mn-ea"/>
              <a:cs typeface="+mn-cs"/>
            </a:endParaRPr>
          </a:p>
        </p:txBody>
      </p:sp>
      <p:sp>
        <p:nvSpPr>
          <p:cNvPr id="2" name="Slide Number Placeholder 1">
            <a:extLst>
              <a:ext uri="{FF2B5EF4-FFF2-40B4-BE49-F238E27FC236}">
                <a16:creationId xmlns:a16="http://schemas.microsoft.com/office/drawing/2014/main" id="{35A3540E-9A54-9D49-821E-2E90FDD42D6D}"/>
              </a:ext>
            </a:extLst>
          </p:cNvPr>
          <p:cNvSpPr>
            <a:spLocks noGrp="1"/>
          </p:cNvSpPr>
          <p:nvPr>
            <p:ph type="sldNum" sz="quarter" idx="12"/>
          </p:nvPr>
        </p:nvSpPr>
        <p:spPr/>
        <p:txBody>
          <a:bodyPr vert="horz" wrap="square" lIns="91440" tIns="45720" rIns="91440" bIns="45720" numCol="1" anchor="t" anchorCtr="0" compatLnSpc="1">
            <a:prstTxWarp prst="textNoShape">
              <a:avLst/>
            </a:prstTxWarp>
            <a:normAutofit/>
          </a:bodyPr>
          <a:lstStyle/>
          <a:p>
            <a:pPr>
              <a:spcAft>
                <a:spcPts val="600"/>
              </a:spcAft>
              <a:defRPr/>
            </a:pPr>
            <a:fld id="{8D6A0E6C-6943-0C4C-B138-EFDA6C710D29}" type="slidenum">
              <a:rPr lang="en-US" kern="1200" smtClean="0">
                <a:latin typeface="Arial" charset="0"/>
                <a:ea typeface="ＭＳ Ｐゴシック" charset="0"/>
                <a:cs typeface="ＭＳ Ｐゴシック" charset="0"/>
              </a:rPr>
              <a:pPr>
                <a:spcAft>
                  <a:spcPts val="600"/>
                </a:spcAft>
                <a:defRPr/>
              </a:pPr>
              <a:t>21</a:t>
            </a:fld>
            <a:endParaRPr lang="en-US" kern="1200">
              <a:latin typeface="Arial" charset="0"/>
              <a:ea typeface="ＭＳ Ｐゴシック" charset="0"/>
              <a:cs typeface="ＭＳ Ｐゴシック" charset="0"/>
            </a:endParaRPr>
          </a:p>
        </p:txBody>
      </p:sp>
      <p:sp>
        <p:nvSpPr>
          <p:cNvPr id="11" name="TextBox 10">
            <a:extLst>
              <a:ext uri="{FF2B5EF4-FFF2-40B4-BE49-F238E27FC236}">
                <a16:creationId xmlns:a16="http://schemas.microsoft.com/office/drawing/2014/main" id="{73A34799-9984-D94D-9C9F-D18918E1C14C}"/>
              </a:ext>
            </a:extLst>
          </p:cNvPr>
          <p:cNvSpPr txBox="1"/>
          <p:nvPr/>
        </p:nvSpPr>
        <p:spPr>
          <a:xfrm>
            <a:off x="168894" y="871663"/>
            <a:ext cx="9249426" cy="507831"/>
          </a:xfrm>
          <a:prstGeom prst="rect">
            <a:avLst/>
          </a:prstGeom>
          <a:noFill/>
        </p:spPr>
        <p:txBody>
          <a:bodyPr wrap="square">
            <a:spAutoFit/>
          </a:bodyPr>
          <a:lstStyle/>
          <a:p>
            <a:pPr>
              <a:lnSpc>
                <a:spcPct val="90000"/>
              </a:lnSpc>
              <a:spcAft>
                <a:spcPts val="600"/>
              </a:spcAft>
            </a:pPr>
            <a:r>
              <a:rPr lang="en-US" sz="3000" kern="0" dirty="0">
                <a:solidFill>
                  <a:srgbClr val="002B5E"/>
                </a:solidFill>
                <a:latin typeface="+mn-lt"/>
                <a:ea typeface="+mn-ea"/>
                <a:cs typeface="+mn-cs"/>
              </a:rPr>
              <a:t>2.2 Contribution to the principle components</a:t>
            </a:r>
          </a:p>
        </p:txBody>
      </p:sp>
      <p:pic>
        <p:nvPicPr>
          <p:cNvPr id="6" name="Picture 5" descr="Chart, bar chart, histogram&#10;&#10;Description automatically generated">
            <a:extLst>
              <a:ext uri="{FF2B5EF4-FFF2-40B4-BE49-F238E27FC236}">
                <a16:creationId xmlns:a16="http://schemas.microsoft.com/office/drawing/2014/main" id="{E643B64A-0329-1B4B-911B-E5E9E46FF2CA}"/>
              </a:ext>
            </a:extLst>
          </p:cNvPr>
          <p:cNvPicPr>
            <a:picLocks noChangeAspect="1"/>
          </p:cNvPicPr>
          <p:nvPr/>
        </p:nvPicPr>
        <p:blipFill>
          <a:blip r:embed="rId3"/>
          <a:stretch>
            <a:fillRect/>
          </a:stretch>
        </p:blipFill>
        <p:spPr>
          <a:xfrm>
            <a:off x="168892" y="1379494"/>
            <a:ext cx="3944983" cy="2817845"/>
          </a:xfrm>
          <a:prstGeom prst="rect">
            <a:avLst/>
          </a:prstGeom>
        </p:spPr>
      </p:pic>
      <p:pic>
        <p:nvPicPr>
          <p:cNvPr id="10" name="Picture 9" descr="Chart, bar chart&#10;&#10;Description automatically generated">
            <a:extLst>
              <a:ext uri="{FF2B5EF4-FFF2-40B4-BE49-F238E27FC236}">
                <a16:creationId xmlns:a16="http://schemas.microsoft.com/office/drawing/2014/main" id="{F7B1F958-BA89-6C40-AEC6-9F56CC8BF507}"/>
              </a:ext>
            </a:extLst>
          </p:cNvPr>
          <p:cNvPicPr>
            <a:picLocks noChangeAspect="1"/>
          </p:cNvPicPr>
          <p:nvPr/>
        </p:nvPicPr>
        <p:blipFill>
          <a:blip r:embed="rId4"/>
          <a:stretch>
            <a:fillRect/>
          </a:stretch>
        </p:blipFill>
        <p:spPr>
          <a:xfrm>
            <a:off x="168893" y="4147458"/>
            <a:ext cx="3944982" cy="2817844"/>
          </a:xfrm>
          <a:prstGeom prst="rect">
            <a:avLst/>
          </a:prstGeom>
        </p:spPr>
      </p:pic>
      <p:pic>
        <p:nvPicPr>
          <p:cNvPr id="14" name="Picture 13" descr="Chart, bar chart&#10;&#10;Description automatically generated">
            <a:extLst>
              <a:ext uri="{FF2B5EF4-FFF2-40B4-BE49-F238E27FC236}">
                <a16:creationId xmlns:a16="http://schemas.microsoft.com/office/drawing/2014/main" id="{C2B7BA62-7340-0740-8A26-925E033E9A52}"/>
              </a:ext>
            </a:extLst>
          </p:cNvPr>
          <p:cNvPicPr>
            <a:picLocks noChangeAspect="1"/>
          </p:cNvPicPr>
          <p:nvPr/>
        </p:nvPicPr>
        <p:blipFill>
          <a:blip r:embed="rId5"/>
          <a:stretch>
            <a:fillRect/>
          </a:stretch>
        </p:blipFill>
        <p:spPr>
          <a:xfrm>
            <a:off x="4698308" y="1379494"/>
            <a:ext cx="3944982" cy="2817845"/>
          </a:xfrm>
          <a:prstGeom prst="rect">
            <a:avLst/>
          </a:prstGeom>
        </p:spPr>
      </p:pic>
      <p:pic>
        <p:nvPicPr>
          <p:cNvPr id="16" name="Picture 15" descr="Chart, bar chart, histogram&#10;&#10;Description automatically generated">
            <a:extLst>
              <a:ext uri="{FF2B5EF4-FFF2-40B4-BE49-F238E27FC236}">
                <a16:creationId xmlns:a16="http://schemas.microsoft.com/office/drawing/2014/main" id="{FF279FC2-BCEF-EB4D-85AC-C12DCD04DAD8}"/>
              </a:ext>
            </a:extLst>
          </p:cNvPr>
          <p:cNvPicPr>
            <a:picLocks noChangeAspect="1"/>
          </p:cNvPicPr>
          <p:nvPr/>
        </p:nvPicPr>
        <p:blipFill>
          <a:blip r:embed="rId6"/>
          <a:stretch>
            <a:fillRect/>
          </a:stretch>
        </p:blipFill>
        <p:spPr>
          <a:xfrm>
            <a:off x="4793607" y="4149999"/>
            <a:ext cx="3944983" cy="2817845"/>
          </a:xfrm>
          <a:prstGeom prst="rect">
            <a:avLst/>
          </a:prstGeom>
        </p:spPr>
      </p:pic>
    </p:spTree>
    <p:extLst>
      <p:ext uri="{BB962C8B-B14F-4D97-AF65-F5344CB8AC3E}">
        <p14:creationId xmlns:p14="http://schemas.microsoft.com/office/powerpoint/2010/main" val="1089453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C1AE87-3AC0-A941-AB31-B4E97981E111}"/>
              </a:ext>
            </a:extLst>
          </p:cNvPr>
          <p:cNvSpPr>
            <a:spLocks noGrp="1"/>
          </p:cNvSpPr>
          <p:nvPr>
            <p:ph type="sldNum" sz="quarter" idx="12"/>
          </p:nvPr>
        </p:nvSpPr>
        <p:spPr/>
        <p:txBody>
          <a:bodyPr/>
          <a:lstStyle/>
          <a:p>
            <a:pPr>
              <a:defRPr/>
            </a:pPr>
            <a:fld id="{8D6A0E6C-6943-0C4C-B138-EFDA6C710D29}" type="slidenum">
              <a:rPr lang="en-US" smtClean="0"/>
              <a:pPr>
                <a:defRPr/>
              </a:pPr>
              <a:t>22</a:t>
            </a:fld>
            <a:endParaRPr lang="en-US" dirty="0"/>
          </a:p>
        </p:txBody>
      </p:sp>
      <p:sp>
        <p:nvSpPr>
          <p:cNvPr id="7" name="TextBox 6">
            <a:extLst>
              <a:ext uri="{FF2B5EF4-FFF2-40B4-BE49-F238E27FC236}">
                <a16:creationId xmlns:a16="http://schemas.microsoft.com/office/drawing/2014/main" id="{B225F601-361B-C243-B663-12C1D9440200}"/>
              </a:ext>
            </a:extLst>
          </p:cNvPr>
          <p:cNvSpPr txBox="1"/>
          <p:nvPr/>
        </p:nvSpPr>
        <p:spPr>
          <a:xfrm>
            <a:off x="393700" y="1113135"/>
            <a:ext cx="2409634" cy="461665"/>
          </a:xfrm>
          <a:prstGeom prst="rect">
            <a:avLst/>
          </a:prstGeom>
          <a:noFill/>
        </p:spPr>
        <p:txBody>
          <a:bodyPr wrap="none" rtlCol="0">
            <a:spAutoFit/>
          </a:bodyPr>
          <a:lstStyle/>
          <a:p>
            <a:r>
              <a:rPr lang="en-US" dirty="0"/>
              <a:t>PC 7 and PC 23</a:t>
            </a:r>
          </a:p>
        </p:txBody>
      </p:sp>
      <p:sp>
        <p:nvSpPr>
          <p:cNvPr id="8" name="TextBox 7">
            <a:extLst>
              <a:ext uri="{FF2B5EF4-FFF2-40B4-BE49-F238E27FC236}">
                <a16:creationId xmlns:a16="http://schemas.microsoft.com/office/drawing/2014/main" id="{EF854D92-2E93-3843-B726-99F9835A2164}"/>
              </a:ext>
            </a:extLst>
          </p:cNvPr>
          <p:cNvSpPr txBox="1"/>
          <p:nvPr/>
        </p:nvSpPr>
        <p:spPr>
          <a:xfrm>
            <a:off x="381000" y="5244881"/>
            <a:ext cx="3335913" cy="369332"/>
          </a:xfrm>
          <a:prstGeom prst="rect">
            <a:avLst/>
          </a:prstGeom>
          <a:noFill/>
        </p:spPr>
        <p:txBody>
          <a:bodyPr wrap="none" rtlCol="0">
            <a:spAutoFit/>
          </a:bodyPr>
          <a:lstStyle/>
          <a:p>
            <a:r>
              <a:rPr lang="en-US" dirty="0">
                <a:solidFill>
                  <a:schemeClr val="bg2"/>
                </a:solidFill>
              </a:rPr>
              <a:t>Seems like model toy 13 is better </a:t>
            </a:r>
          </a:p>
        </p:txBody>
      </p:sp>
      <p:sp>
        <p:nvSpPr>
          <p:cNvPr id="9" name="TextBox 8">
            <a:extLst>
              <a:ext uri="{FF2B5EF4-FFF2-40B4-BE49-F238E27FC236}">
                <a16:creationId xmlns:a16="http://schemas.microsoft.com/office/drawing/2014/main" id="{3056CBCF-0800-FD42-97D9-6C11C05AA806}"/>
              </a:ext>
            </a:extLst>
          </p:cNvPr>
          <p:cNvSpPr txBox="1"/>
          <p:nvPr/>
        </p:nvSpPr>
        <p:spPr>
          <a:xfrm>
            <a:off x="107799" y="1133141"/>
            <a:ext cx="9249426" cy="507831"/>
          </a:xfrm>
          <a:prstGeom prst="rect">
            <a:avLst/>
          </a:prstGeom>
          <a:noFill/>
        </p:spPr>
        <p:txBody>
          <a:bodyPr wrap="square">
            <a:spAutoFit/>
          </a:bodyPr>
          <a:lstStyle/>
          <a:p>
            <a:pPr>
              <a:lnSpc>
                <a:spcPct val="90000"/>
              </a:lnSpc>
              <a:spcAft>
                <a:spcPts val="600"/>
              </a:spcAft>
            </a:pPr>
            <a:r>
              <a:rPr lang="en-US" sz="3000" kern="0" dirty="0">
                <a:solidFill>
                  <a:srgbClr val="002B5E"/>
                </a:solidFill>
                <a:latin typeface="+mn-lt"/>
                <a:ea typeface="+mn-ea"/>
                <a:cs typeface="+mn-cs"/>
              </a:rPr>
              <a:t>3. Compare two models</a:t>
            </a:r>
          </a:p>
        </p:txBody>
      </p:sp>
      <p:pic>
        <p:nvPicPr>
          <p:cNvPr id="5" name="Picture 4" descr="Table&#10;&#10;Description automatically generated">
            <a:extLst>
              <a:ext uri="{FF2B5EF4-FFF2-40B4-BE49-F238E27FC236}">
                <a16:creationId xmlns:a16="http://schemas.microsoft.com/office/drawing/2014/main" id="{1009544C-382C-184C-8E5C-BCE2E23F0295}"/>
              </a:ext>
            </a:extLst>
          </p:cNvPr>
          <p:cNvPicPr>
            <a:picLocks noChangeAspect="1"/>
          </p:cNvPicPr>
          <p:nvPr/>
        </p:nvPicPr>
        <p:blipFill>
          <a:blip r:embed="rId2"/>
          <a:stretch>
            <a:fillRect/>
          </a:stretch>
        </p:blipFill>
        <p:spPr>
          <a:xfrm>
            <a:off x="381000" y="1707145"/>
            <a:ext cx="6616700" cy="1282700"/>
          </a:xfrm>
          <a:prstGeom prst="rect">
            <a:avLst/>
          </a:prstGeom>
        </p:spPr>
      </p:pic>
      <p:pic>
        <p:nvPicPr>
          <p:cNvPr id="11" name="Picture 10" descr="Table&#10;&#10;Description automatically generated">
            <a:extLst>
              <a:ext uri="{FF2B5EF4-FFF2-40B4-BE49-F238E27FC236}">
                <a16:creationId xmlns:a16="http://schemas.microsoft.com/office/drawing/2014/main" id="{EF2FE67E-BD6F-E94F-8E93-79DA6E774085}"/>
              </a:ext>
            </a:extLst>
          </p:cNvPr>
          <p:cNvPicPr>
            <a:picLocks noChangeAspect="1"/>
          </p:cNvPicPr>
          <p:nvPr/>
        </p:nvPicPr>
        <p:blipFill>
          <a:blip r:embed="rId3"/>
          <a:stretch>
            <a:fillRect/>
          </a:stretch>
        </p:blipFill>
        <p:spPr>
          <a:xfrm>
            <a:off x="381000" y="3362242"/>
            <a:ext cx="6616700" cy="1282700"/>
          </a:xfrm>
          <a:prstGeom prst="rect">
            <a:avLst/>
          </a:prstGeom>
        </p:spPr>
      </p:pic>
    </p:spTree>
    <p:extLst>
      <p:ext uri="{BB962C8B-B14F-4D97-AF65-F5344CB8AC3E}">
        <p14:creationId xmlns:p14="http://schemas.microsoft.com/office/powerpoint/2010/main" val="3086299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CA603D26-1014-344E-9FF3-9E53DF5FBF76}"/>
              </a:ext>
            </a:extLst>
          </p:cNvPr>
          <p:cNvPicPr>
            <a:picLocks noChangeAspect="1"/>
          </p:cNvPicPr>
          <p:nvPr/>
        </p:nvPicPr>
        <p:blipFill>
          <a:blip r:embed="rId3"/>
          <a:stretch>
            <a:fillRect/>
          </a:stretch>
        </p:blipFill>
        <p:spPr>
          <a:xfrm>
            <a:off x="74521" y="352099"/>
            <a:ext cx="4303359" cy="3076900"/>
          </a:xfrm>
          <a:prstGeom prst="rect">
            <a:avLst/>
          </a:prstGeom>
        </p:spPr>
      </p:pic>
      <p:cxnSp>
        <p:nvCxnSpPr>
          <p:cNvPr id="26" name="Straight Connector 17">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68410" y="1111170"/>
            <a:ext cx="828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 name="Picture 12" descr="Chart, scatter chart&#10;&#10;Description automatically generated">
            <a:extLst>
              <a:ext uri="{FF2B5EF4-FFF2-40B4-BE49-F238E27FC236}">
                <a16:creationId xmlns:a16="http://schemas.microsoft.com/office/drawing/2014/main" id="{6E3F9915-1B5B-F948-BD6D-D5FA21688376}"/>
              </a:ext>
            </a:extLst>
          </p:cNvPr>
          <p:cNvPicPr>
            <a:picLocks noChangeAspect="1"/>
          </p:cNvPicPr>
          <p:nvPr/>
        </p:nvPicPr>
        <p:blipFill>
          <a:blip r:embed="rId4"/>
          <a:stretch>
            <a:fillRect/>
          </a:stretch>
        </p:blipFill>
        <p:spPr>
          <a:xfrm>
            <a:off x="4766122" y="317847"/>
            <a:ext cx="4433727" cy="3170113"/>
          </a:xfrm>
          <a:prstGeom prst="rect">
            <a:avLst/>
          </a:prstGeom>
        </p:spPr>
      </p:pic>
      <p:cxnSp>
        <p:nvCxnSpPr>
          <p:cNvPr id="20" name="Straight Connector 19">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227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775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Chart, scatter chart&#10;&#10;Description automatically generated">
            <a:extLst>
              <a:ext uri="{FF2B5EF4-FFF2-40B4-BE49-F238E27FC236}">
                <a16:creationId xmlns:a16="http://schemas.microsoft.com/office/drawing/2014/main" id="{358781CB-3F6F-B44E-BBA3-5453D39876F9}"/>
              </a:ext>
            </a:extLst>
          </p:cNvPr>
          <p:cNvPicPr>
            <a:picLocks noChangeAspect="1"/>
          </p:cNvPicPr>
          <p:nvPr/>
        </p:nvPicPr>
        <p:blipFill>
          <a:blip r:embed="rId5"/>
          <a:stretch>
            <a:fillRect/>
          </a:stretch>
        </p:blipFill>
        <p:spPr>
          <a:xfrm>
            <a:off x="0" y="3677472"/>
            <a:ext cx="4390263" cy="3139036"/>
          </a:xfrm>
          <a:prstGeom prst="rect">
            <a:avLst/>
          </a:prstGeom>
        </p:spPr>
      </p:pic>
      <p:pic>
        <p:nvPicPr>
          <p:cNvPr id="4" name="Picture 3" descr="Chart&#10;&#10;Description automatically generated">
            <a:extLst>
              <a:ext uri="{FF2B5EF4-FFF2-40B4-BE49-F238E27FC236}">
                <a16:creationId xmlns:a16="http://schemas.microsoft.com/office/drawing/2014/main" id="{5982B39B-E6B2-984B-BE22-D4C8DD857156}"/>
              </a:ext>
            </a:extLst>
          </p:cNvPr>
          <p:cNvPicPr>
            <a:picLocks noChangeAspect="1"/>
          </p:cNvPicPr>
          <p:nvPr/>
        </p:nvPicPr>
        <p:blipFill>
          <a:blip r:embed="rId6"/>
          <a:stretch>
            <a:fillRect/>
          </a:stretch>
        </p:blipFill>
        <p:spPr>
          <a:xfrm>
            <a:off x="4753737" y="3679030"/>
            <a:ext cx="4446112" cy="3178969"/>
          </a:xfrm>
          <a:prstGeom prst="rect">
            <a:avLst/>
          </a:prstGeom>
        </p:spPr>
      </p:pic>
      <p:sp>
        <p:nvSpPr>
          <p:cNvPr id="2" name="Slide Number Placeholder 1">
            <a:extLst>
              <a:ext uri="{FF2B5EF4-FFF2-40B4-BE49-F238E27FC236}">
                <a16:creationId xmlns:a16="http://schemas.microsoft.com/office/drawing/2014/main" id="{6C8E2A92-B0D1-7B47-9061-890ADBA45A0D}"/>
              </a:ext>
            </a:extLst>
          </p:cNvPr>
          <p:cNvSpPr>
            <a:spLocks noGrp="1"/>
          </p:cNvSpPr>
          <p:nvPr>
            <p:ph type="sldNum" sz="quarter" idx="12"/>
          </p:nvPr>
        </p:nvSpPr>
        <p:spPr>
          <a:xfrm>
            <a:off x="6457950" y="6356350"/>
            <a:ext cx="2057400" cy="365125"/>
          </a:xfrm>
        </p:spPr>
        <p:txBody>
          <a:bodyPr>
            <a:normAutofit/>
          </a:bodyPr>
          <a:lstStyle/>
          <a:p>
            <a:pPr>
              <a:spcAft>
                <a:spcPts val="600"/>
              </a:spcAft>
              <a:defRPr/>
            </a:pPr>
            <a:fld id="{8D6A0E6C-6943-0C4C-B138-EFDA6C710D29}" type="slidenum">
              <a:rPr lang="en-US" smtClean="0"/>
              <a:pPr>
                <a:spcAft>
                  <a:spcPts val="600"/>
                </a:spcAft>
                <a:defRPr/>
              </a:pPr>
              <a:t>23</a:t>
            </a:fld>
            <a:endParaRPr lang="en-US"/>
          </a:p>
        </p:txBody>
      </p:sp>
    </p:spTree>
    <p:extLst>
      <p:ext uri="{BB962C8B-B14F-4D97-AF65-F5344CB8AC3E}">
        <p14:creationId xmlns:p14="http://schemas.microsoft.com/office/powerpoint/2010/main" val="148378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5249028E-CD10-D14F-8C1B-2A32BB1BDD73}"/>
              </a:ext>
            </a:extLst>
          </p:cNvPr>
          <p:cNvPicPr>
            <a:picLocks noChangeAspect="1"/>
          </p:cNvPicPr>
          <p:nvPr/>
        </p:nvPicPr>
        <p:blipFill>
          <a:blip r:embed="rId3"/>
          <a:stretch>
            <a:fillRect/>
          </a:stretch>
        </p:blipFill>
        <p:spPr>
          <a:xfrm>
            <a:off x="124200" y="378765"/>
            <a:ext cx="4266063" cy="3050233"/>
          </a:xfrm>
          <a:prstGeom prst="rect">
            <a:avLst/>
          </a:prstGeom>
        </p:spPr>
      </p:pic>
      <p:cxnSp>
        <p:nvCxnSpPr>
          <p:cNvPr id="19" name="Straight Connector 18">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68410" y="1111170"/>
            <a:ext cx="828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descr="Chart, scatter chart&#10;&#10;Description automatically generated">
            <a:extLst>
              <a:ext uri="{FF2B5EF4-FFF2-40B4-BE49-F238E27FC236}">
                <a16:creationId xmlns:a16="http://schemas.microsoft.com/office/drawing/2014/main" id="{F127846F-D08E-6947-8325-B6223B72B826}"/>
              </a:ext>
            </a:extLst>
          </p:cNvPr>
          <p:cNvPicPr>
            <a:picLocks noChangeAspect="1"/>
          </p:cNvPicPr>
          <p:nvPr/>
        </p:nvPicPr>
        <p:blipFill>
          <a:blip r:embed="rId4"/>
          <a:stretch>
            <a:fillRect/>
          </a:stretch>
        </p:blipFill>
        <p:spPr>
          <a:xfrm>
            <a:off x="4753737" y="378765"/>
            <a:ext cx="4249503" cy="3038393"/>
          </a:xfrm>
          <a:prstGeom prst="rect">
            <a:avLst/>
          </a:prstGeom>
        </p:spPr>
      </p:pic>
      <p:cxnSp>
        <p:nvCxnSpPr>
          <p:cNvPr id="21" name="Straight Connector 20">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227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775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Chart, scatter chart&#10;&#10;Description automatically generated">
            <a:extLst>
              <a:ext uri="{FF2B5EF4-FFF2-40B4-BE49-F238E27FC236}">
                <a16:creationId xmlns:a16="http://schemas.microsoft.com/office/drawing/2014/main" id="{47FF1FE5-ABEA-3243-BE82-A1E01A9438B4}"/>
              </a:ext>
            </a:extLst>
          </p:cNvPr>
          <p:cNvPicPr>
            <a:picLocks noChangeAspect="1"/>
          </p:cNvPicPr>
          <p:nvPr/>
        </p:nvPicPr>
        <p:blipFill>
          <a:blip r:embed="rId5"/>
          <a:stretch>
            <a:fillRect/>
          </a:stretch>
        </p:blipFill>
        <p:spPr>
          <a:xfrm>
            <a:off x="124200" y="3677472"/>
            <a:ext cx="4266063" cy="3050233"/>
          </a:xfrm>
          <a:prstGeom prst="rect">
            <a:avLst/>
          </a:prstGeom>
        </p:spPr>
      </p:pic>
      <p:pic>
        <p:nvPicPr>
          <p:cNvPr id="14" name="Picture 13" descr="Chart, scatter chart&#10;&#10;Description automatically generated">
            <a:extLst>
              <a:ext uri="{FF2B5EF4-FFF2-40B4-BE49-F238E27FC236}">
                <a16:creationId xmlns:a16="http://schemas.microsoft.com/office/drawing/2014/main" id="{3A2829C7-9A6A-8846-8105-F0B419C4913C}"/>
              </a:ext>
            </a:extLst>
          </p:cNvPr>
          <p:cNvPicPr>
            <a:picLocks noChangeAspect="1"/>
          </p:cNvPicPr>
          <p:nvPr/>
        </p:nvPicPr>
        <p:blipFill>
          <a:blip r:embed="rId6"/>
          <a:stretch>
            <a:fillRect/>
          </a:stretch>
        </p:blipFill>
        <p:spPr>
          <a:xfrm>
            <a:off x="4753737" y="3679030"/>
            <a:ext cx="4249503" cy="3038393"/>
          </a:xfrm>
          <a:prstGeom prst="rect">
            <a:avLst/>
          </a:prstGeom>
        </p:spPr>
      </p:pic>
      <p:sp>
        <p:nvSpPr>
          <p:cNvPr id="2" name="Slide Number Placeholder 1">
            <a:extLst>
              <a:ext uri="{FF2B5EF4-FFF2-40B4-BE49-F238E27FC236}">
                <a16:creationId xmlns:a16="http://schemas.microsoft.com/office/drawing/2014/main" id="{6C8E2A92-B0D1-7B47-9061-890ADBA45A0D}"/>
              </a:ext>
            </a:extLst>
          </p:cNvPr>
          <p:cNvSpPr>
            <a:spLocks noGrp="1"/>
          </p:cNvSpPr>
          <p:nvPr>
            <p:ph type="sldNum" sz="quarter" idx="12"/>
          </p:nvPr>
        </p:nvSpPr>
        <p:spPr>
          <a:xfrm>
            <a:off x="6457950" y="6356350"/>
            <a:ext cx="2057400" cy="365125"/>
          </a:xfrm>
        </p:spPr>
        <p:txBody>
          <a:bodyPr>
            <a:normAutofit/>
          </a:bodyPr>
          <a:lstStyle/>
          <a:p>
            <a:pPr>
              <a:spcAft>
                <a:spcPts val="600"/>
              </a:spcAft>
              <a:defRPr/>
            </a:pPr>
            <a:fld id="{8D6A0E6C-6943-0C4C-B138-EFDA6C710D29}" type="slidenum">
              <a:rPr lang="en-US" smtClean="0"/>
              <a:pPr>
                <a:spcAft>
                  <a:spcPts val="600"/>
                </a:spcAft>
                <a:defRPr/>
              </a:pPr>
              <a:t>24</a:t>
            </a:fld>
            <a:endParaRPr lang="en-US"/>
          </a:p>
        </p:txBody>
      </p:sp>
    </p:spTree>
    <p:extLst>
      <p:ext uri="{BB962C8B-B14F-4D97-AF65-F5344CB8AC3E}">
        <p14:creationId xmlns:p14="http://schemas.microsoft.com/office/powerpoint/2010/main" val="3703575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DF146D4-DE4A-B443-83C0-476AE3212CDA}"/>
              </a:ext>
            </a:extLst>
          </p:cNvPr>
          <p:cNvSpPr txBox="1">
            <a:spLocks/>
          </p:cNvSpPr>
          <p:nvPr/>
        </p:nvSpPr>
        <p:spPr bwMode="auto">
          <a:xfrm>
            <a:off x="8243159" y="6360922"/>
            <a:ext cx="838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rgbClr val="002B5E"/>
                </a:solidFill>
                <a:latin typeface="Georgia" pitchFamily="-112" charset="0"/>
                <a:ea typeface="ＭＳ Ｐゴシック" pitchFamily="-112"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defRPr/>
            </a:pPr>
            <a:fld id="{F4F5F420-2BE9-A645-B826-C48ACE4D8599}" type="slidenum">
              <a:rPr lang="en-US" sz="2400" smtClean="0"/>
              <a:pPr>
                <a:defRPr/>
              </a:pPr>
              <a:t>25</a:t>
            </a:fld>
            <a:endParaRPr lang="en-US" sz="2400" dirty="0"/>
          </a:p>
        </p:txBody>
      </p:sp>
      <p:sp>
        <p:nvSpPr>
          <p:cNvPr id="4" name="Content Placeholder 2">
            <a:extLst>
              <a:ext uri="{FF2B5EF4-FFF2-40B4-BE49-F238E27FC236}">
                <a16:creationId xmlns:a16="http://schemas.microsoft.com/office/drawing/2014/main" id="{005303AE-54DA-7B41-8FC1-9DFD2BAFDD7A}"/>
              </a:ext>
            </a:extLst>
          </p:cNvPr>
          <p:cNvSpPr txBox="1">
            <a:spLocks/>
          </p:cNvSpPr>
          <p:nvPr/>
        </p:nvSpPr>
        <p:spPr bwMode="auto">
          <a:xfrm>
            <a:off x="220438" y="3429000"/>
            <a:ext cx="8923562" cy="62607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a:lstStyle>
          <a:p>
            <a:pPr marL="0" indent="0">
              <a:buFontTx/>
              <a:buNone/>
            </a:pPr>
            <a:endParaRPr lang="en-US" sz="2800" kern="0" dirty="0"/>
          </a:p>
        </p:txBody>
      </p:sp>
      <p:sp>
        <p:nvSpPr>
          <p:cNvPr id="6" name="Title 1">
            <a:extLst>
              <a:ext uri="{FF2B5EF4-FFF2-40B4-BE49-F238E27FC236}">
                <a16:creationId xmlns:a16="http://schemas.microsoft.com/office/drawing/2014/main" id="{87BA44A6-9BA3-C043-89EF-AA4068EC1238}"/>
              </a:ext>
            </a:extLst>
          </p:cNvPr>
          <p:cNvSpPr txBox="1">
            <a:spLocks/>
          </p:cNvSpPr>
          <p:nvPr/>
        </p:nvSpPr>
        <p:spPr>
          <a:xfrm>
            <a:off x="425450" y="1018776"/>
            <a:ext cx="8293100" cy="838200"/>
          </a:xfrm>
          <a:prstGeom prst="rect">
            <a:avLst/>
          </a:prstGeom>
        </p:spPr>
        <p:txBody>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marL="0" indent="0">
              <a:buNone/>
            </a:pPr>
            <a:r>
              <a:rPr lang="en-US" kern="0"/>
              <a:t>Conclusions</a:t>
            </a:r>
            <a:endParaRPr lang="en-US" kern="0" dirty="0"/>
          </a:p>
        </p:txBody>
      </p:sp>
      <p:sp>
        <p:nvSpPr>
          <p:cNvPr id="7" name="Content Placeholder 2">
            <a:extLst>
              <a:ext uri="{FF2B5EF4-FFF2-40B4-BE49-F238E27FC236}">
                <a16:creationId xmlns:a16="http://schemas.microsoft.com/office/drawing/2014/main" id="{337B3BA1-82DC-B24A-81DA-22A48FAEBC8A}"/>
              </a:ext>
            </a:extLst>
          </p:cNvPr>
          <p:cNvSpPr txBox="1">
            <a:spLocks/>
          </p:cNvSpPr>
          <p:nvPr/>
        </p:nvSpPr>
        <p:spPr>
          <a:xfrm>
            <a:off x="240826" y="1900829"/>
            <a:ext cx="8662348" cy="2101755"/>
          </a:xfrm>
          <a:prstGeom prst="rect">
            <a:avLst/>
          </a:prstGeom>
        </p:spPr>
        <p:txBody>
          <a:bodyPr/>
          <a:lst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a:lstStyle>
          <a:p>
            <a:endParaRPr lang="en-US" kern="0" dirty="0"/>
          </a:p>
          <a:p>
            <a:endParaRPr lang="en-US" kern="0" dirty="0"/>
          </a:p>
          <a:p>
            <a:endParaRPr lang="en-US" kern="0" dirty="0"/>
          </a:p>
          <a:p>
            <a:endParaRPr lang="en-US" kern="0" dirty="0"/>
          </a:p>
        </p:txBody>
      </p:sp>
      <p:sp>
        <p:nvSpPr>
          <p:cNvPr id="3" name="TextBox 2">
            <a:extLst>
              <a:ext uri="{FF2B5EF4-FFF2-40B4-BE49-F238E27FC236}">
                <a16:creationId xmlns:a16="http://schemas.microsoft.com/office/drawing/2014/main" id="{1252550B-425E-4043-92FD-56CD69A78C62}"/>
              </a:ext>
            </a:extLst>
          </p:cNvPr>
          <p:cNvSpPr txBox="1"/>
          <p:nvPr/>
        </p:nvSpPr>
        <p:spPr>
          <a:xfrm>
            <a:off x="440391" y="1695875"/>
            <a:ext cx="7561942" cy="4893647"/>
          </a:xfrm>
          <a:prstGeom prst="rect">
            <a:avLst/>
          </a:prstGeom>
          <a:noFill/>
        </p:spPr>
        <p:txBody>
          <a:bodyPr wrap="square" rtlCol="0">
            <a:spAutoFit/>
          </a:bodyPr>
          <a:lstStyle/>
          <a:p>
            <a:r>
              <a:rPr lang="en-US" sz="2600" dirty="0">
                <a:solidFill>
                  <a:schemeClr val="bg2"/>
                </a:solidFill>
              </a:rPr>
              <a:t>Based on the controllability linguistic markers, it is important for the patients to reflect their symptoms in a personal and meaningful way although there might be risk that immerse writing can evoke negative emotions. When controlled for participants and their baseline controllability scores and education, patients who are confident and motivated, tend to release negative emotions, and make great efforts to fight cancer in general are more likely to have better control of their symptoms. Those who are experiencing stress from employment and finance are more likely to do poorly in symptom control. </a:t>
            </a:r>
          </a:p>
        </p:txBody>
      </p:sp>
    </p:spTree>
    <p:extLst>
      <p:ext uri="{BB962C8B-B14F-4D97-AF65-F5344CB8AC3E}">
        <p14:creationId xmlns:p14="http://schemas.microsoft.com/office/powerpoint/2010/main" val="2926987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91AC95-F1F4-6446-87FD-A49482EFFCA3}"/>
              </a:ext>
            </a:extLst>
          </p:cNvPr>
          <p:cNvSpPr>
            <a:spLocks noGrp="1"/>
          </p:cNvSpPr>
          <p:nvPr>
            <p:ph type="sldNum" sz="quarter" idx="12"/>
          </p:nvPr>
        </p:nvSpPr>
        <p:spPr/>
        <p:txBody>
          <a:bodyPr/>
          <a:lstStyle/>
          <a:p>
            <a:pPr>
              <a:defRPr/>
            </a:pPr>
            <a:fld id="{8D6A0E6C-6943-0C4C-B138-EFDA6C710D29}" type="slidenum">
              <a:rPr lang="en-US" smtClean="0"/>
              <a:pPr>
                <a:defRPr/>
              </a:pPr>
              <a:t>26</a:t>
            </a:fld>
            <a:endParaRPr lang="en-US" dirty="0"/>
          </a:p>
        </p:txBody>
      </p:sp>
      <p:sp>
        <p:nvSpPr>
          <p:cNvPr id="4" name="Title 1">
            <a:extLst>
              <a:ext uri="{FF2B5EF4-FFF2-40B4-BE49-F238E27FC236}">
                <a16:creationId xmlns:a16="http://schemas.microsoft.com/office/drawing/2014/main" id="{5834B182-48FD-A34F-AB71-CA53423135EA}"/>
              </a:ext>
            </a:extLst>
          </p:cNvPr>
          <p:cNvSpPr txBox="1">
            <a:spLocks/>
          </p:cNvSpPr>
          <p:nvPr/>
        </p:nvSpPr>
        <p:spPr>
          <a:xfrm>
            <a:off x="591939" y="880018"/>
            <a:ext cx="8293100" cy="838200"/>
          </a:xfrm>
          <a:prstGeom prst="rect">
            <a:avLst/>
          </a:prstGeom>
        </p:spPr>
        <p:txBody>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marL="0" indent="0">
              <a:buNone/>
            </a:pPr>
            <a:r>
              <a:rPr lang="en-US" kern="0" dirty="0"/>
              <a:t>Implications</a:t>
            </a:r>
          </a:p>
        </p:txBody>
      </p:sp>
      <p:sp>
        <p:nvSpPr>
          <p:cNvPr id="5" name="TextBox 4">
            <a:extLst>
              <a:ext uri="{FF2B5EF4-FFF2-40B4-BE49-F238E27FC236}">
                <a16:creationId xmlns:a16="http://schemas.microsoft.com/office/drawing/2014/main" id="{CACB5CAC-679C-4443-A53E-DAC4A6D87B6B}"/>
              </a:ext>
            </a:extLst>
          </p:cNvPr>
          <p:cNvSpPr txBox="1"/>
          <p:nvPr/>
        </p:nvSpPr>
        <p:spPr>
          <a:xfrm>
            <a:off x="889684" y="1881599"/>
            <a:ext cx="2204450" cy="461665"/>
          </a:xfrm>
          <a:prstGeom prst="rect">
            <a:avLst/>
          </a:prstGeom>
          <a:noFill/>
        </p:spPr>
        <p:txBody>
          <a:bodyPr wrap="none" rtlCol="0">
            <a:spAutoFit/>
          </a:bodyPr>
          <a:lstStyle/>
          <a:p>
            <a:r>
              <a:rPr lang="en-US" dirty="0"/>
              <a:t>f2f intervention</a:t>
            </a:r>
          </a:p>
        </p:txBody>
      </p:sp>
      <p:sp>
        <p:nvSpPr>
          <p:cNvPr id="6" name="TextBox 5">
            <a:extLst>
              <a:ext uri="{FF2B5EF4-FFF2-40B4-BE49-F238E27FC236}">
                <a16:creationId xmlns:a16="http://schemas.microsoft.com/office/drawing/2014/main" id="{5CE78945-8640-D34F-B165-5DD721355133}"/>
              </a:ext>
            </a:extLst>
          </p:cNvPr>
          <p:cNvSpPr txBox="1"/>
          <p:nvPr/>
        </p:nvSpPr>
        <p:spPr>
          <a:xfrm>
            <a:off x="4738489" y="1880508"/>
            <a:ext cx="2720617" cy="461665"/>
          </a:xfrm>
          <a:prstGeom prst="rect">
            <a:avLst/>
          </a:prstGeom>
          <a:noFill/>
        </p:spPr>
        <p:txBody>
          <a:bodyPr wrap="none" rtlCol="0">
            <a:spAutoFit/>
          </a:bodyPr>
          <a:lstStyle/>
          <a:p>
            <a:r>
              <a:rPr lang="en-US" dirty="0"/>
              <a:t>Digital intervention</a:t>
            </a:r>
          </a:p>
        </p:txBody>
      </p:sp>
      <p:sp>
        <p:nvSpPr>
          <p:cNvPr id="7" name="TextBox 6">
            <a:extLst>
              <a:ext uri="{FF2B5EF4-FFF2-40B4-BE49-F238E27FC236}">
                <a16:creationId xmlns:a16="http://schemas.microsoft.com/office/drawing/2014/main" id="{DC4168BB-4247-CD4D-BE30-E7CAE7E02BA1}"/>
              </a:ext>
            </a:extLst>
          </p:cNvPr>
          <p:cNvSpPr txBox="1"/>
          <p:nvPr/>
        </p:nvSpPr>
        <p:spPr>
          <a:xfrm>
            <a:off x="3618794" y="1876149"/>
            <a:ext cx="595035" cy="461665"/>
          </a:xfrm>
          <a:prstGeom prst="rect">
            <a:avLst/>
          </a:prstGeom>
          <a:noFill/>
        </p:spPr>
        <p:txBody>
          <a:bodyPr wrap="none" rtlCol="0">
            <a:spAutoFit/>
          </a:bodyPr>
          <a:lstStyle/>
          <a:p>
            <a:r>
              <a:rPr lang="en-US" dirty="0"/>
              <a:t>VS</a:t>
            </a:r>
          </a:p>
        </p:txBody>
      </p:sp>
      <p:sp>
        <p:nvSpPr>
          <p:cNvPr id="3" name="TextBox 2">
            <a:extLst>
              <a:ext uri="{FF2B5EF4-FFF2-40B4-BE49-F238E27FC236}">
                <a16:creationId xmlns:a16="http://schemas.microsoft.com/office/drawing/2014/main" id="{3614E411-5212-8043-AE06-8E69F097AB02}"/>
              </a:ext>
            </a:extLst>
          </p:cNvPr>
          <p:cNvSpPr txBox="1"/>
          <p:nvPr/>
        </p:nvSpPr>
        <p:spPr>
          <a:xfrm>
            <a:off x="658289" y="1864113"/>
            <a:ext cx="7893772" cy="4893647"/>
          </a:xfrm>
          <a:prstGeom prst="rect">
            <a:avLst/>
          </a:prstGeom>
          <a:noFill/>
        </p:spPr>
        <p:txBody>
          <a:bodyPr wrap="square" rtlCol="0">
            <a:spAutoFit/>
          </a:bodyPr>
          <a:lstStyle/>
          <a:p>
            <a:r>
              <a:rPr lang="en-US" sz="2400" dirty="0">
                <a:solidFill>
                  <a:schemeClr val="bg2"/>
                </a:solidFill>
              </a:rPr>
              <a:t>In contrast to f2f intervention where patients engage with materials in a structured and monitored way, and clinicians directly observe patients behavior and provide feedback, in digital intervention, it is important to target the limited clinician’s attention to patients who need it most. </a:t>
            </a:r>
          </a:p>
          <a:p>
            <a:r>
              <a:rPr lang="en-US" sz="2400" dirty="0">
                <a:solidFill>
                  <a:schemeClr val="bg2"/>
                </a:solidFill>
              </a:rPr>
              <a:t>The linguistic features identified in the message board can help clinicians monitor patient sense of control. By identifying patients who are likely to end up not improve their ability to control symptoms before it is too late, the clinicians can provide emotional support and tailor the content in time to help those patients control their symptom better.  </a:t>
            </a:r>
          </a:p>
          <a:p>
            <a:endParaRPr lang="en-US" sz="2400" dirty="0">
              <a:solidFill>
                <a:schemeClr val="bg2"/>
              </a:solidFill>
            </a:endParaRPr>
          </a:p>
          <a:p>
            <a:endParaRPr lang="en-US" sz="2400" dirty="0">
              <a:solidFill>
                <a:schemeClr val="bg2"/>
              </a:solidFill>
            </a:endParaRPr>
          </a:p>
        </p:txBody>
      </p:sp>
    </p:spTree>
    <p:extLst>
      <p:ext uri="{BB962C8B-B14F-4D97-AF65-F5344CB8AC3E}">
        <p14:creationId xmlns:p14="http://schemas.microsoft.com/office/powerpoint/2010/main" val="2979765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95E21B5-6484-A840-AEB6-4821B5AD82C1}"/>
              </a:ext>
            </a:extLst>
          </p:cNvPr>
          <p:cNvSpPr txBox="1">
            <a:spLocks/>
          </p:cNvSpPr>
          <p:nvPr/>
        </p:nvSpPr>
        <p:spPr bwMode="auto">
          <a:xfrm>
            <a:off x="325464" y="763831"/>
            <a:ext cx="9252488" cy="110317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r>
              <a:rPr lang="en-US" kern="0" dirty="0"/>
              <a:t>Background </a:t>
            </a:r>
            <a:r>
              <a:rPr lang="mr-IN" kern="0" dirty="0"/>
              <a:t>–</a:t>
            </a:r>
            <a:r>
              <a:rPr lang="en-US" kern="0" dirty="0"/>
              <a:t> Recurrent Ovarian Cancer</a:t>
            </a:r>
          </a:p>
        </p:txBody>
      </p:sp>
      <p:pic>
        <p:nvPicPr>
          <p:cNvPr id="10" name="Content Placeholder 4" descr="Graphical user interface&#10;&#10;Description automatically generated with medium confidence">
            <a:extLst>
              <a:ext uri="{FF2B5EF4-FFF2-40B4-BE49-F238E27FC236}">
                <a16:creationId xmlns:a16="http://schemas.microsoft.com/office/drawing/2014/main" id="{6F616F1A-0189-1F49-B736-212D43CEFA30}"/>
              </a:ext>
            </a:extLst>
          </p:cNvPr>
          <p:cNvPicPr>
            <a:picLocks noChangeAspect="1"/>
          </p:cNvPicPr>
          <p:nvPr/>
        </p:nvPicPr>
        <p:blipFill>
          <a:blip r:embed="rId3"/>
          <a:stretch>
            <a:fillRect/>
          </a:stretch>
        </p:blipFill>
        <p:spPr>
          <a:xfrm>
            <a:off x="1135849" y="1998316"/>
            <a:ext cx="7169951" cy="3692523"/>
          </a:xfrm>
          <a:prstGeom prst="rect">
            <a:avLst/>
          </a:prstGeom>
        </p:spPr>
      </p:pic>
      <p:sp>
        <p:nvSpPr>
          <p:cNvPr id="14" name="TextBox 13">
            <a:extLst>
              <a:ext uri="{FF2B5EF4-FFF2-40B4-BE49-F238E27FC236}">
                <a16:creationId xmlns:a16="http://schemas.microsoft.com/office/drawing/2014/main" id="{C2CE0F0B-7588-6D49-A09B-B96D26B90A84}"/>
              </a:ext>
            </a:extLst>
          </p:cNvPr>
          <p:cNvSpPr txBox="1"/>
          <p:nvPr/>
        </p:nvSpPr>
        <p:spPr>
          <a:xfrm>
            <a:off x="1715215" y="5822146"/>
            <a:ext cx="7428785" cy="954107"/>
          </a:xfrm>
          <a:prstGeom prst="rect">
            <a:avLst/>
          </a:prstGeom>
          <a:noFill/>
        </p:spPr>
        <p:txBody>
          <a:bodyPr wrap="square">
            <a:spAutoFit/>
          </a:bodyPr>
          <a:lstStyle/>
          <a:p>
            <a:pPr marL="0" indent="0">
              <a:buNone/>
            </a:pPr>
            <a:r>
              <a:rPr lang="en-US" sz="2800" dirty="0">
                <a:solidFill>
                  <a:srgbClr val="002B5E"/>
                </a:solidFill>
                <a:latin typeface="+mn-lt"/>
                <a:ea typeface="+mn-ea"/>
                <a:cs typeface="+mn-cs"/>
              </a:rPr>
              <a:t>Around 85% will have recurrence</a:t>
            </a:r>
          </a:p>
          <a:p>
            <a:endParaRPr lang="en-US" sz="2800" dirty="0"/>
          </a:p>
        </p:txBody>
      </p:sp>
      <p:sp>
        <p:nvSpPr>
          <p:cNvPr id="6" name="Slide Number Placeholder 3">
            <a:extLst>
              <a:ext uri="{FF2B5EF4-FFF2-40B4-BE49-F238E27FC236}">
                <a16:creationId xmlns:a16="http://schemas.microsoft.com/office/drawing/2014/main" id="{A57B7131-C0CF-F94B-A573-6BAE8271D3F6}"/>
              </a:ext>
            </a:extLst>
          </p:cNvPr>
          <p:cNvSpPr>
            <a:spLocks noGrp="1"/>
          </p:cNvSpPr>
          <p:nvPr>
            <p:ph type="sldNum" sz="quarter" idx="12"/>
          </p:nvPr>
        </p:nvSpPr>
        <p:spPr>
          <a:xfrm>
            <a:off x="8305800" y="6299200"/>
            <a:ext cx="838200" cy="457200"/>
          </a:xfrm>
        </p:spPr>
        <p:txBody>
          <a:bodyPr/>
          <a:lstStyle/>
          <a:p>
            <a:pPr>
              <a:defRPr/>
            </a:pPr>
            <a:fld id="{A99C6E79-B073-394D-9F02-94D524E2F8BC}" type="slidenum">
              <a:rPr lang="en-US" smtClean="0"/>
              <a:pPr>
                <a:defRPr/>
              </a:pPr>
              <a:t>3</a:t>
            </a:fld>
            <a:endParaRPr lang="en-US" dirty="0"/>
          </a:p>
        </p:txBody>
      </p:sp>
    </p:spTree>
    <p:extLst>
      <p:ext uri="{BB962C8B-B14F-4D97-AF65-F5344CB8AC3E}">
        <p14:creationId xmlns:p14="http://schemas.microsoft.com/office/powerpoint/2010/main" val="19672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264" y="828892"/>
            <a:ext cx="8674100" cy="838200"/>
          </a:xfrm>
        </p:spPr>
        <p:txBody>
          <a:bodyPr>
            <a:normAutofit/>
          </a:bodyPr>
          <a:lstStyle/>
          <a:p>
            <a:r>
              <a:rPr lang="en-US" dirty="0"/>
              <a:t>Background </a:t>
            </a:r>
            <a:r>
              <a:rPr lang="mr-IN" dirty="0"/>
              <a:t>–</a:t>
            </a:r>
            <a:r>
              <a:rPr lang="en-US" dirty="0"/>
              <a:t> Problem</a:t>
            </a:r>
          </a:p>
        </p:txBody>
      </p:sp>
      <p:sp>
        <p:nvSpPr>
          <p:cNvPr id="3" name="Content Placeholder 2"/>
          <p:cNvSpPr>
            <a:spLocks noGrp="1"/>
          </p:cNvSpPr>
          <p:nvPr>
            <p:ph idx="1"/>
          </p:nvPr>
        </p:nvSpPr>
        <p:spPr>
          <a:xfrm>
            <a:off x="364653" y="1984376"/>
            <a:ext cx="7924800" cy="3886200"/>
          </a:xfrm>
        </p:spPr>
        <p:txBody>
          <a:bodyPr>
            <a:noAutofit/>
          </a:bodyPr>
          <a:lstStyle/>
          <a:p>
            <a:r>
              <a:rPr lang="en-US" sz="2800" kern="1200" dirty="0">
                <a:solidFill>
                  <a:schemeClr val="bg2"/>
                </a:solidFill>
                <a:ea typeface="ＭＳ Ｐゴシック" pitchFamily="-108" charset="-128"/>
                <a:cs typeface="ＭＳ Ｐゴシック" pitchFamily="-108" charset="-128"/>
              </a:rPr>
              <a:t>On average, women receive 4 different lines of chemotherapy for advanced disease; complex and aggressive treatment regimens can lead to multiple and severe symptoms (e.g., pain, neuropathy, chemo brain)</a:t>
            </a:r>
          </a:p>
          <a:p>
            <a:r>
              <a:rPr lang="en-US" sz="2800" kern="1200" dirty="0">
                <a:solidFill>
                  <a:schemeClr val="bg2"/>
                </a:solidFill>
                <a:ea typeface="ＭＳ Ｐゴシック" pitchFamily="-108" charset="-128"/>
                <a:cs typeface="ＭＳ Ｐゴシック" pitchFamily="-108" charset="-128"/>
              </a:rPr>
              <a:t>The process of trying to manage multiple symptoms can be an overwhelming and time-consuming task for both patients and health care providers (HCPs). </a:t>
            </a:r>
          </a:p>
        </p:txBody>
      </p:sp>
      <p:sp>
        <p:nvSpPr>
          <p:cNvPr id="4" name="Slide Number Placeholder 3"/>
          <p:cNvSpPr>
            <a:spLocks noGrp="1"/>
          </p:cNvSpPr>
          <p:nvPr>
            <p:ph type="sldNum" sz="quarter" idx="12"/>
          </p:nvPr>
        </p:nvSpPr>
        <p:spPr/>
        <p:txBody>
          <a:bodyPr/>
          <a:lstStyle/>
          <a:p>
            <a:pPr>
              <a:defRPr/>
            </a:pPr>
            <a:fld id="{A99C6E79-B073-394D-9F02-94D524E2F8BC}" type="slidenum">
              <a:rPr lang="en-US" smtClean="0"/>
              <a:pPr>
                <a:defRPr/>
              </a:pPr>
              <a:t>4</a:t>
            </a:fld>
            <a:endParaRPr lang="en-US" dirty="0"/>
          </a:p>
        </p:txBody>
      </p:sp>
      <p:sp>
        <p:nvSpPr>
          <p:cNvPr id="5" name="Title 1">
            <a:extLst>
              <a:ext uri="{FF2B5EF4-FFF2-40B4-BE49-F238E27FC236}">
                <a16:creationId xmlns:a16="http://schemas.microsoft.com/office/drawing/2014/main" id="{68722E80-61E6-0847-B57D-1A8913181442}"/>
              </a:ext>
            </a:extLst>
          </p:cNvPr>
          <p:cNvSpPr txBox="1">
            <a:spLocks/>
          </p:cNvSpPr>
          <p:nvPr/>
        </p:nvSpPr>
        <p:spPr bwMode="auto">
          <a:xfrm>
            <a:off x="586722" y="828892"/>
            <a:ext cx="9252488" cy="110317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r>
              <a:rPr lang="en-US" kern="0" dirty="0"/>
              <a:t>Background </a:t>
            </a:r>
            <a:r>
              <a:rPr lang="mr-IN" kern="0" dirty="0"/>
              <a:t>–</a:t>
            </a:r>
            <a:r>
              <a:rPr lang="en-US" kern="0" dirty="0"/>
              <a:t>Problem</a:t>
            </a:r>
          </a:p>
        </p:txBody>
      </p:sp>
    </p:spTree>
    <p:extLst>
      <p:ext uri="{BB962C8B-B14F-4D97-AF65-F5344CB8AC3E}">
        <p14:creationId xmlns:p14="http://schemas.microsoft.com/office/powerpoint/2010/main" val="378586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95E21B5-6484-A840-AEB6-4821B5AD82C1}"/>
              </a:ext>
            </a:extLst>
          </p:cNvPr>
          <p:cNvSpPr txBox="1">
            <a:spLocks/>
          </p:cNvSpPr>
          <p:nvPr/>
        </p:nvSpPr>
        <p:spPr bwMode="auto">
          <a:xfrm>
            <a:off x="383503" y="849335"/>
            <a:ext cx="9252488" cy="110317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r>
              <a:rPr lang="en-US" kern="0" dirty="0"/>
              <a:t>Background </a:t>
            </a:r>
            <a:r>
              <a:rPr lang="mr-IN" kern="0" dirty="0"/>
              <a:t>–</a:t>
            </a:r>
            <a:r>
              <a:rPr lang="en-US" kern="0" dirty="0"/>
              <a:t> WRITE Symptoms</a:t>
            </a:r>
          </a:p>
        </p:txBody>
      </p:sp>
      <p:pic>
        <p:nvPicPr>
          <p:cNvPr id="6" name="Picture 5" descr="Graphical user interface, text&#10;&#10;Description automatically generated">
            <a:extLst>
              <a:ext uri="{FF2B5EF4-FFF2-40B4-BE49-F238E27FC236}">
                <a16:creationId xmlns:a16="http://schemas.microsoft.com/office/drawing/2014/main" id="{524F7D3C-58AC-0647-A0F9-9027EE3F27C6}"/>
              </a:ext>
            </a:extLst>
          </p:cNvPr>
          <p:cNvPicPr>
            <a:picLocks noChangeAspect="1"/>
          </p:cNvPicPr>
          <p:nvPr/>
        </p:nvPicPr>
        <p:blipFill>
          <a:blip r:embed="rId3"/>
          <a:stretch>
            <a:fillRect/>
          </a:stretch>
        </p:blipFill>
        <p:spPr>
          <a:xfrm>
            <a:off x="254461" y="2068385"/>
            <a:ext cx="4434797" cy="4114944"/>
          </a:xfrm>
          <a:prstGeom prst="rect">
            <a:avLst/>
          </a:prstGeom>
        </p:spPr>
      </p:pic>
      <p:sp>
        <p:nvSpPr>
          <p:cNvPr id="10" name="TextBox 9">
            <a:extLst>
              <a:ext uri="{FF2B5EF4-FFF2-40B4-BE49-F238E27FC236}">
                <a16:creationId xmlns:a16="http://schemas.microsoft.com/office/drawing/2014/main" id="{9FCECFF2-DC05-814B-AB2E-C48F8EC3DAED}"/>
              </a:ext>
            </a:extLst>
          </p:cNvPr>
          <p:cNvSpPr txBox="1"/>
          <p:nvPr/>
        </p:nvSpPr>
        <p:spPr>
          <a:xfrm>
            <a:off x="4900564" y="2540807"/>
            <a:ext cx="4010052" cy="3170099"/>
          </a:xfrm>
          <a:prstGeom prst="rect">
            <a:avLst/>
          </a:prstGeom>
          <a:noFill/>
        </p:spPr>
        <p:txBody>
          <a:bodyPr wrap="square">
            <a:spAutoFit/>
          </a:bodyPr>
          <a:lstStyle/>
          <a:p>
            <a:pPr marL="0" marR="0">
              <a:spcBef>
                <a:spcPts val="0"/>
              </a:spcBef>
              <a:spcAft>
                <a:spcPts val="0"/>
              </a:spcAft>
            </a:pPr>
            <a:r>
              <a:rPr lang="en-US" sz="2000" kern="0" dirty="0">
                <a:solidFill>
                  <a:srgbClr val="002B5E"/>
                </a:solidFill>
                <a:latin typeface="+mn-lt"/>
                <a:ea typeface="+mn-ea"/>
                <a:cs typeface="+mn-cs"/>
              </a:rPr>
              <a:t>WRITE Symptoms was a 3-arm RCT (NR001735) of two web-based psychoeducation interventions to help recurrent ovarian cancer patients find new ways to get better control over their symptoms. </a:t>
            </a:r>
          </a:p>
          <a:p>
            <a:pPr marL="0" marR="0">
              <a:spcBef>
                <a:spcPts val="0"/>
              </a:spcBef>
              <a:spcAft>
                <a:spcPts val="0"/>
              </a:spcAft>
            </a:pPr>
            <a:endParaRPr lang="en-US" sz="2000" kern="0" dirty="0">
              <a:solidFill>
                <a:srgbClr val="002B5E"/>
              </a:solidFill>
              <a:latin typeface="+mn-lt"/>
              <a:ea typeface="+mn-ea"/>
              <a:cs typeface="+mn-cs"/>
            </a:endParaRPr>
          </a:p>
          <a:p>
            <a:pPr marL="0" marR="0">
              <a:spcBef>
                <a:spcPts val="0"/>
              </a:spcBef>
              <a:spcAft>
                <a:spcPts val="0"/>
              </a:spcAft>
            </a:pPr>
            <a:r>
              <a:rPr lang="en-US" sz="2000" kern="0" dirty="0">
                <a:solidFill>
                  <a:srgbClr val="002B5E"/>
                </a:solidFill>
                <a:latin typeface="+mn-lt"/>
                <a:ea typeface="+mn-ea"/>
                <a:cs typeface="+mn-cs"/>
              </a:rPr>
              <a:t>Intervention period was 8 wks. </a:t>
            </a:r>
          </a:p>
          <a:p>
            <a:pPr marL="0" marR="0">
              <a:spcBef>
                <a:spcPts val="0"/>
              </a:spcBef>
              <a:spcAft>
                <a:spcPts val="0"/>
              </a:spcAft>
            </a:pPr>
            <a:endParaRPr lang="en-US" sz="2000" kern="0" dirty="0">
              <a:solidFill>
                <a:srgbClr val="002B5E"/>
              </a:solidFill>
              <a:latin typeface="+mn-lt"/>
              <a:ea typeface="+mn-ea"/>
              <a:cs typeface="+mn-cs"/>
            </a:endParaRPr>
          </a:p>
        </p:txBody>
      </p:sp>
      <p:sp>
        <p:nvSpPr>
          <p:cNvPr id="7" name="Slide Number Placeholder 3">
            <a:extLst>
              <a:ext uri="{FF2B5EF4-FFF2-40B4-BE49-F238E27FC236}">
                <a16:creationId xmlns:a16="http://schemas.microsoft.com/office/drawing/2014/main" id="{2685D163-3C3B-A74C-9221-C5DC9D52DCD1}"/>
              </a:ext>
            </a:extLst>
          </p:cNvPr>
          <p:cNvSpPr>
            <a:spLocks noGrp="1"/>
          </p:cNvSpPr>
          <p:nvPr>
            <p:ph type="sldNum" sz="quarter" idx="12"/>
          </p:nvPr>
        </p:nvSpPr>
        <p:spPr>
          <a:xfrm>
            <a:off x="8305800" y="6299200"/>
            <a:ext cx="838200" cy="457200"/>
          </a:xfrm>
        </p:spPr>
        <p:txBody>
          <a:bodyPr/>
          <a:lstStyle/>
          <a:p>
            <a:pPr>
              <a:defRPr/>
            </a:pPr>
            <a:fld id="{A99C6E79-B073-394D-9F02-94D524E2F8BC}" type="slidenum">
              <a:rPr lang="en-US" smtClean="0"/>
              <a:pPr>
                <a:defRPr/>
              </a:pPr>
              <a:t>5</a:t>
            </a:fld>
            <a:endParaRPr lang="en-US" dirty="0"/>
          </a:p>
        </p:txBody>
      </p:sp>
    </p:spTree>
    <p:extLst>
      <p:ext uri="{BB962C8B-B14F-4D97-AF65-F5344CB8AC3E}">
        <p14:creationId xmlns:p14="http://schemas.microsoft.com/office/powerpoint/2010/main" val="933891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6854AF-4EE4-BB4E-926C-B5D0BEC4A8A2}"/>
              </a:ext>
            </a:extLst>
          </p:cNvPr>
          <p:cNvSpPr txBox="1">
            <a:spLocks noGrp="1"/>
          </p:cNvSpPr>
          <p:nvPr>
            <p:ph sz="half" idx="1"/>
          </p:nvPr>
        </p:nvSpPr>
        <p:spPr>
          <a:xfrm>
            <a:off x="362491" y="2238607"/>
            <a:ext cx="7345679" cy="2791037"/>
          </a:xfrm>
        </p:spPr>
        <p:txBody>
          <a:bodyPr wrap="square" anchor="t">
            <a:noAutofit/>
          </a:bodyPr>
          <a:lstStyle/>
          <a:p>
            <a:pPr>
              <a:lnSpc>
                <a:spcPct val="90000"/>
              </a:lnSpc>
            </a:pPr>
            <a:r>
              <a:rPr lang="en-US" sz="2600" dirty="0">
                <a:solidFill>
                  <a:schemeClr val="bg2"/>
                </a:solidFill>
              </a:rPr>
              <a:t>Self-directed arm: an interactive web-based intervention guided the patient through the intervention elements on each of the 3 symptoms patient chose. Reponses were recorded verbatim.</a:t>
            </a:r>
          </a:p>
          <a:p>
            <a:pPr>
              <a:lnSpc>
                <a:spcPct val="90000"/>
              </a:lnSpc>
            </a:pPr>
            <a:r>
              <a:rPr lang="en-US" sz="2600" dirty="0">
                <a:solidFill>
                  <a:schemeClr val="bg2"/>
                </a:solidFill>
              </a:rPr>
              <a:t>Dependent variable:  3 items for each symptom addressing the extent to which the person believes that they can control the symptom on a 5- point Likert-type scale of 0 (strongly disagree) to 4 (strongly agree). </a:t>
            </a:r>
          </a:p>
          <a:p>
            <a:pPr>
              <a:lnSpc>
                <a:spcPct val="90000"/>
              </a:lnSpc>
            </a:pPr>
            <a:endParaRPr lang="en-US" sz="2600" dirty="0">
              <a:solidFill>
                <a:schemeClr val="bg2"/>
              </a:solidFill>
            </a:endParaRPr>
          </a:p>
        </p:txBody>
      </p:sp>
      <p:sp>
        <p:nvSpPr>
          <p:cNvPr id="6" name="Title 1">
            <a:extLst>
              <a:ext uri="{FF2B5EF4-FFF2-40B4-BE49-F238E27FC236}">
                <a16:creationId xmlns:a16="http://schemas.microsoft.com/office/drawing/2014/main" id="{4BB49F83-6C49-3F4F-936E-FF749A25A5F8}"/>
              </a:ext>
            </a:extLst>
          </p:cNvPr>
          <p:cNvSpPr txBox="1">
            <a:spLocks/>
          </p:cNvSpPr>
          <p:nvPr/>
        </p:nvSpPr>
        <p:spPr bwMode="auto">
          <a:xfrm>
            <a:off x="566382" y="994686"/>
            <a:ext cx="9252488" cy="110317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r>
              <a:rPr lang="en-US" kern="0" dirty="0"/>
              <a:t>Background </a:t>
            </a:r>
            <a:r>
              <a:rPr lang="mr-IN" kern="0" dirty="0"/>
              <a:t>–</a:t>
            </a:r>
            <a:r>
              <a:rPr lang="en-US" kern="0" dirty="0"/>
              <a:t> SD WRITE</a:t>
            </a:r>
          </a:p>
        </p:txBody>
      </p:sp>
    </p:spTree>
    <p:extLst>
      <p:ext uri="{BB962C8B-B14F-4D97-AF65-F5344CB8AC3E}">
        <p14:creationId xmlns:p14="http://schemas.microsoft.com/office/powerpoint/2010/main" val="405853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C15614-17A0-7241-9464-10F541CA5AC6}"/>
              </a:ext>
            </a:extLst>
          </p:cNvPr>
          <p:cNvSpPr>
            <a:spLocks noGrp="1"/>
          </p:cNvSpPr>
          <p:nvPr>
            <p:ph sz="half" idx="1"/>
          </p:nvPr>
        </p:nvSpPr>
        <p:spPr>
          <a:xfrm>
            <a:off x="264994" y="1984376"/>
            <a:ext cx="4114800" cy="3886200"/>
          </a:xfrm>
        </p:spPr>
        <p:txBody>
          <a:bodyPr>
            <a:normAutofit/>
          </a:bodyPr>
          <a:lstStyle/>
          <a:p>
            <a:r>
              <a:rPr lang="en-US" sz="2600" dirty="0">
                <a:solidFill>
                  <a:srgbClr val="002060"/>
                </a:solidFill>
              </a:rPr>
              <a:t>SD WRITE groups showed significant symptom controllability increase  from BL to 8-weeks (Mean change = 0.180, SE = 0.048, p &lt; .001 )</a:t>
            </a:r>
          </a:p>
        </p:txBody>
      </p:sp>
      <p:sp>
        <p:nvSpPr>
          <p:cNvPr id="4" name="Content Placeholder 3">
            <a:extLst>
              <a:ext uri="{FF2B5EF4-FFF2-40B4-BE49-F238E27FC236}">
                <a16:creationId xmlns:a16="http://schemas.microsoft.com/office/drawing/2014/main" id="{AA8CAB8A-6CCC-0644-82CE-A7B25DC28504}"/>
              </a:ext>
            </a:extLst>
          </p:cNvPr>
          <p:cNvSpPr>
            <a:spLocks noGrp="1"/>
          </p:cNvSpPr>
          <p:nvPr>
            <p:ph sz="half" idx="2"/>
          </p:nvPr>
        </p:nvSpPr>
        <p:spPr>
          <a:xfrm>
            <a:off x="4764207" y="1948502"/>
            <a:ext cx="4379793" cy="3886200"/>
          </a:xfrm>
        </p:spPr>
        <p:txBody>
          <a:bodyPr>
            <a:normAutofit/>
          </a:bodyPr>
          <a:lstStyle/>
          <a:p>
            <a:pPr marL="0" indent="0">
              <a:buNone/>
            </a:pPr>
            <a:r>
              <a:rPr lang="en-US" sz="2600" dirty="0">
                <a:solidFill>
                  <a:srgbClr val="002060"/>
                </a:solidFill>
              </a:rPr>
              <a:t>We observed variable symptom controllability change among participants, suggesting only portion of participants obtain the benefits of the intervention. </a:t>
            </a:r>
          </a:p>
        </p:txBody>
      </p:sp>
      <p:sp>
        <p:nvSpPr>
          <p:cNvPr id="5" name="Slide Number Placeholder 4">
            <a:extLst>
              <a:ext uri="{FF2B5EF4-FFF2-40B4-BE49-F238E27FC236}">
                <a16:creationId xmlns:a16="http://schemas.microsoft.com/office/drawing/2014/main" id="{0836150E-A6A1-B443-A047-47AD52B29D2D}"/>
              </a:ext>
            </a:extLst>
          </p:cNvPr>
          <p:cNvSpPr>
            <a:spLocks noGrp="1"/>
          </p:cNvSpPr>
          <p:nvPr>
            <p:ph type="sldNum" sz="quarter" idx="12"/>
          </p:nvPr>
        </p:nvSpPr>
        <p:spPr/>
        <p:txBody>
          <a:bodyPr/>
          <a:lstStyle/>
          <a:p>
            <a:pPr>
              <a:defRPr/>
            </a:pPr>
            <a:fld id="{F4F5F420-2BE9-A645-B826-C48ACE4D8599}" type="slidenum">
              <a:rPr lang="en-US" smtClean="0"/>
              <a:pPr>
                <a:defRPr/>
              </a:pPr>
              <a:t>7</a:t>
            </a:fld>
            <a:endParaRPr lang="en-US" dirty="0"/>
          </a:p>
        </p:txBody>
      </p:sp>
      <p:sp>
        <p:nvSpPr>
          <p:cNvPr id="8" name="Title 1">
            <a:extLst>
              <a:ext uri="{FF2B5EF4-FFF2-40B4-BE49-F238E27FC236}">
                <a16:creationId xmlns:a16="http://schemas.microsoft.com/office/drawing/2014/main" id="{5DA062E4-3823-FC4A-822C-CD8908037A93}"/>
              </a:ext>
            </a:extLst>
          </p:cNvPr>
          <p:cNvSpPr txBox="1">
            <a:spLocks/>
          </p:cNvSpPr>
          <p:nvPr/>
        </p:nvSpPr>
        <p:spPr bwMode="auto">
          <a:xfrm>
            <a:off x="605571" y="1177566"/>
            <a:ext cx="9252488" cy="110317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r>
              <a:rPr lang="en-US" kern="0" dirty="0"/>
              <a:t>Findings of SD WRITE</a:t>
            </a:r>
          </a:p>
        </p:txBody>
      </p:sp>
    </p:spTree>
    <p:extLst>
      <p:ext uri="{BB962C8B-B14F-4D97-AF65-F5344CB8AC3E}">
        <p14:creationId xmlns:p14="http://schemas.microsoft.com/office/powerpoint/2010/main" val="223978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2B8A-A15C-4C47-92A6-0B6C7ACBDBF1}"/>
              </a:ext>
            </a:extLst>
          </p:cNvPr>
          <p:cNvSpPr>
            <a:spLocks noGrp="1"/>
          </p:cNvSpPr>
          <p:nvPr>
            <p:ph type="title"/>
          </p:nvPr>
        </p:nvSpPr>
        <p:spPr>
          <a:xfrm>
            <a:off x="759460" y="1250499"/>
            <a:ext cx="8293100" cy="838200"/>
          </a:xfrm>
        </p:spPr>
        <p:txBody>
          <a:bodyPr/>
          <a:lstStyle/>
          <a:p>
            <a:r>
              <a:rPr lang="en-US" dirty="0"/>
              <a:t>Delving into controllability </a:t>
            </a:r>
          </a:p>
        </p:txBody>
      </p:sp>
      <p:sp>
        <p:nvSpPr>
          <p:cNvPr id="3" name="Content Placeholder 2">
            <a:extLst>
              <a:ext uri="{FF2B5EF4-FFF2-40B4-BE49-F238E27FC236}">
                <a16:creationId xmlns:a16="http://schemas.microsoft.com/office/drawing/2014/main" id="{6B107A86-73F6-F34B-91FE-DF107E329E1B}"/>
              </a:ext>
            </a:extLst>
          </p:cNvPr>
          <p:cNvSpPr>
            <a:spLocks noGrp="1"/>
          </p:cNvSpPr>
          <p:nvPr>
            <p:ph sz="half" idx="1"/>
          </p:nvPr>
        </p:nvSpPr>
        <p:spPr>
          <a:xfrm>
            <a:off x="229508" y="2767471"/>
            <a:ext cx="8293100" cy="3103105"/>
          </a:xfrm>
        </p:spPr>
        <p:txBody>
          <a:bodyPr>
            <a:noAutofit/>
          </a:bodyPr>
          <a:lstStyle/>
          <a:p>
            <a:r>
              <a:rPr lang="en-US" sz="3000" dirty="0">
                <a:solidFill>
                  <a:srgbClr val="002060"/>
                </a:solidFill>
              </a:rPr>
              <a:t>To understand the psychological processes underlying perceived symptom controllability change and potential help clinicians identify the linguistic signals, I am inspired to explore the potential linguistic features that are associated with patient perceived control. </a:t>
            </a:r>
          </a:p>
          <a:p>
            <a:endParaRPr lang="en-US" sz="3000" dirty="0">
              <a:solidFill>
                <a:srgbClr val="002060"/>
              </a:solidFill>
            </a:endParaRPr>
          </a:p>
        </p:txBody>
      </p:sp>
      <p:sp>
        <p:nvSpPr>
          <p:cNvPr id="5" name="Slide Number Placeholder 4">
            <a:extLst>
              <a:ext uri="{FF2B5EF4-FFF2-40B4-BE49-F238E27FC236}">
                <a16:creationId xmlns:a16="http://schemas.microsoft.com/office/drawing/2014/main" id="{05CBE166-9D9A-7A4B-A18E-4F39DF436AAA}"/>
              </a:ext>
            </a:extLst>
          </p:cNvPr>
          <p:cNvSpPr>
            <a:spLocks noGrp="1"/>
          </p:cNvSpPr>
          <p:nvPr>
            <p:ph type="sldNum" sz="quarter" idx="12"/>
          </p:nvPr>
        </p:nvSpPr>
        <p:spPr/>
        <p:txBody>
          <a:bodyPr/>
          <a:lstStyle/>
          <a:p>
            <a:pPr>
              <a:defRPr/>
            </a:pPr>
            <a:fld id="{F4F5F420-2BE9-A645-B826-C48ACE4D8599}" type="slidenum">
              <a:rPr lang="en-US" smtClean="0"/>
              <a:pPr>
                <a:defRPr/>
              </a:pPr>
              <a:t>8</a:t>
            </a:fld>
            <a:endParaRPr lang="en-US" dirty="0"/>
          </a:p>
        </p:txBody>
      </p:sp>
      <p:sp>
        <p:nvSpPr>
          <p:cNvPr id="6" name="Title 1">
            <a:extLst>
              <a:ext uri="{FF2B5EF4-FFF2-40B4-BE49-F238E27FC236}">
                <a16:creationId xmlns:a16="http://schemas.microsoft.com/office/drawing/2014/main" id="{4EA17AB2-B3D1-7B4F-B0C5-2FFDCE2ED2BE}"/>
              </a:ext>
            </a:extLst>
          </p:cNvPr>
          <p:cNvSpPr txBox="1">
            <a:spLocks/>
          </p:cNvSpPr>
          <p:nvPr/>
        </p:nvSpPr>
        <p:spPr bwMode="auto">
          <a:xfrm>
            <a:off x="605571" y="1177566"/>
            <a:ext cx="9252488" cy="110317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r>
              <a:rPr lang="en-US" kern="0" dirty="0"/>
              <a:t>Delving into controllability</a:t>
            </a:r>
          </a:p>
        </p:txBody>
      </p:sp>
    </p:spTree>
    <p:extLst>
      <p:ext uri="{BB962C8B-B14F-4D97-AF65-F5344CB8AC3E}">
        <p14:creationId xmlns:p14="http://schemas.microsoft.com/office/powerpoint/2010/main" val="1992674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05303AE-54DA-7B41-8FC1-9DFD2BAFDD7A}"/>
              </a:ext>
            </a:extLst>
          </p:cNvPr>
          <p:cNvSpPr txBox="1">
            <a:spLocks/>
          </p:cNvSpPr>
          <p:nvPr/>
        </p:nvSpPr>
        <p:spPr bwMode="auto">
          <a:xfrm>
            <a:off x="582263" y="3032145"/>
            <a:ext cx="7574766" cy="372425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a:lstStyle>
          <a:p>
            <a:pPr marL="0" indent="0">
              <a:buNone/>
            </a:pPr>
            <a:r>
              <a:rPr lang="en-US" sz="2200" kern="0" dirty="0"/>
              <a:t>SQR: ID, time of controllability assessment,  symptom sequence [S1, S2, S3] and baseline and 8 week post intervention controllability scores </a:t>
            </a:r>
          </a:p>
          <a:p>
            <a:pPr marL="0" indent="0">
              <a:buNone/>
            </a:pPr>
            <a:r>
              <a:rPr lang="en-US" sz="2200" kern="0" dirty="0"/>
              <a:t>OEQ : ID, symptom and answers for the questions: 1. What does the symptom make you feel like; what's the cause?; what are the patterns?, 2. "How does the symptom affect you?" 3."Have you tried anything? Is it helpful?”</a:t>
            </a:r>
          </a:p>
          <a:p>
            <a:pPr marL="0" indent="0">
              <a:buNone/>
            </a:pPr>
            <a:r>
              <a:rPr lang="en-US" sz="2200" kern="0" dirty="0"/>
              <a:t>Metadata: ID and </a:t>
            </a:r>
            <a:r>
              <a:rPr lang="en-US" sz="2200" kern="0" dirty="0" err="1"/>
              <a:t>sociodemographics</a:t>
            </a:r>
            <a:r>
              <a:rPr lang="en-US" sz="2200" kern="0" dirty="0"/>
              <a:t>, including age, marriage status, employment, education, race, ethnicity. </a:t>
            </a:r>
          </a:p>
          <a:p>
            <a:endParaRPr lang="en-US" sz="2200" kern="0" dirty="0"/>
          </a:p>
          <a:p>
            <a:endParaRPr lang="en-US" sz="2200" kern="0" dirty="0"/>
          </a:p>
          <a:p>
            <a:pPr marL="0" indent="0">
              <a:buFontTx/>
              <a:buNone/>
            </a:pPr>
            <a:endParaRPr lang="en-US" sz="2200" kern="0" dirty="0"/>
          </a:p>
        </p:txBody>
      </p:sp>
      <p:sp>
        <p:nvSpPr>
          <p:cNvPr id="5" name="Slide Number Placeholder 4">
            <a:extLst>
              <a:ext uri="{FF2B5EF4-FFF2-40B4-BE49-F238E27FC236}">
                <a16:creationId xmlns:a16="http://schemas.microsoft.com/office/drawing/2014/main" id="{0DF146D4-DE4A-B443-83C0-476AE3212CDA}"/>
              </a:ext>
            </a:extLst>
          </p:cNvPr>
          <p:cNvSpPr txBox="1">
            <a:spLocks/>
          </p:cNvSpPr>
          <p:nvPr/>
        </p:nvSpPr>
        <p:spPr bwMode="auto">
          <a:xfrm>
            <a:off x="7924800" y="6299200"/>
            <a:ext cx="838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rgbClr val="002B5E"/>
                </a:solidFill>
                <a:latin typeface="Georgia" pitchFamily="-112" charset="0"/>
                <a:ea typeface="ＭＳ Ｐゴシック" pitchFamily="-112"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defRPr/>
            </a:pPr>
            <a:fld id="{F4F5F420-2BE9-A645-B826-C48ACE4D8599}" type="slidenum">
              <a:rPr lang="en-US" sz="2400" smtClean="0"/>
              <a:pPr>
                <a:defRPr/>
              </a:pPr>
              <a:t>9</a:t>
            </a:fld>
            <a:endParaRPr lang="en-US" sz="2400" dirty="0"/>
          </a:p>
        </p:txBody>
      </p:sp>
      <p:sp>
        <p:nvSpPr>
          <p:cNvPr id="6" name="Title 1">
            <a:extLst>
              <a:ext uri="{FF2B5EF4-FFF2-40B4-BE49-F238E27FC236}">
                <a16:creationId xmlns:a16="http://schemas.microsoft.com/office/drawing/2014/main" id="{87BA44A6-9BA3-C043-89EF-AA4068EC1238}"/>
              </a:ext>
            </a:extLst>
          </p:cNvPr>
          <p:cNvSpPr txBox="1">
            <a:spLocks/>
          </p:cNvSpPr>
          <p:nvPr/>
        </p:nvSpPr>
        <p:spPr>
          <a:xfrm>
            <a:off x="425450" y="963304"/>
            <a:ext cx="8293100" cy="838200"/>
          </a:xfrm>
          <a:prstGeom prst="rect">
            <a:avLst/>
          </a:prstGeom>
        </p:spPr>
        <p:txBody>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r>
              <a:rPr lang="en-US" sz="4000" kern="0" dirty="0"/>
              <a:t>Methods -</a:t>
            </a:r>
            <a:r>
              <a:rPr lang="en-US" sz="4000" dirty="0"/>
              <a:t>Data preparation and analysis </a:t>
            </a:r>
          </a:p>
          <a:p>
            <a:pPr marL="0" indent="0">
              <a:buFontTx/>
              <a:buNone/>
            </a:pPr>
            <a:endParaRPr lang="en-US" sz="4000" kern="0" dirty="0"/>
          </a:p>
        </p:txBody>
      </p:sp>
      <p:sp>
        <p:nvSpPr>
          <p:cNvPr id="7" name="Content Placeholder 2">
            <a:extLst>
              <a:ext uri="{FF2B5EF4-FFF2-40B4-BE49-F238E27FC236}">
                <a16:creationId xmlns:a16="http://schemas.microsoft.com/office/drawing/2014/main" id="{337B3BA1-82DC-B24A-81DA-22A48FAEBC8A}"/>
              </a:ext>
            </a:extLst>
          </p:cNvPr>
          <p:cNvSpPr txBox="1">
            <a:spLocks/>
          </p:cNvSpPr>
          <p:nvPr/>
        </p:nvSpPr>
        <p:spPr>
          <a:xfrm>
            <a:off x="240826" y="2315854"/>
            <a:ext cx="8662348" cy="838200"/>
          </a:xfrm>
          <a:prstGeom prst="rect">
            <a:avLst/>
          </a:prstGeom>
        </p:spPr>
        <p:txBody>
          <a:bodyPr/>
          <a:lst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a:lstStyle>
          <a:p>
            <a:r>
              <a:rPr lang="en-US" kern="0" dirty="0"/>
              <a:t>Merge &amp; reshape dataset</a:t>
            </a:r>
          </a:p>
          <a:p>
            <a:pPr marL="0" indent="0">
              <a:buNone/>
            </a:pPr>
            <a:endParaRPr lang="en-US" kern="0" dirty="0"/>
          </a:p>
        </p:txBody>
      </p:sp>
    </p:spTree>
    <p:extLst>
      <p:ext uri="{BB962C8B-B14F-4D97-AF65-F5344CB8AC3E}">
        <p14:creationId xmlns:p14="http://schemas.microsoft.com/office/powerpoint/2010/main" val="4809629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{E1C86DC5-F869-5847-8270-35B373A5B5B1}tf10001058</Template>
  <TotalTime>33844</TotalTime>
  <Words>1056</Words>
  <Application>Microsoft Macintosh PowerPoint</Application>
  <PresentationFormat>On-screen Show (4:3)</PresentationFormat>
  <Paragraphs>134</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Georgia</vt:lpstr>
      <vt:lpstr>Celestial</vt:lpstr>
      <vt:lpstr>Linguistic reflections of symptom controllability for women with recurrent ovarian cancer </vt:lpstr>
      <vt:lpstr>Presentation Outline</vt:lpstr>
      <vt:lpstr>PowerPoint Presentation</vt:lpstr>
      <vt:lpstr>Background – Problem</vt:lpstr>
      <vt:lpstr>PowerPoint Presentation</vt:lpstr>
      <vt:lpstr>PowerPoint Presentation</vt:lpstr>
      <vt:lpstr>PowerPoint Presentation</vt:lpstr>
      <vt:lpstr>Delving into controllability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Pittsburgh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Oest -- UMC</dc:creator>
  <cp:lastModifiedBy>Wang, Yan</cp:lastModifiedBy>
  <cp:revision>1287</cp:revision>
  <cp:lastPrinted>2017-07-21T13:32:14Z</cp:lastPrinted>
  <dcterms:created xsi:type="dcterms:W3CDTF">2009-10-28T14:04:51Z</dcterms:created>
  <dcterms:modified xsi:type="dcterms:W3CDTF">2021-12-15T18:59:31Z</dcterms:modified>
</cp:coreProperties>
</file>